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74" r:id="rId3"/>
    <p:sldId id="257" r:id="rId4"/>
    <p:sldId id="261" r:id="rId5"/>
    <p:sldId id="262" r:id="rId6"/>
    <p:sldId id="275" r:id="rId7"/>
    <p:sldId id="258" r:id="rId8"/>
    <p:sldId id="259" r:id="rId9"/>
    <p:sldId id="260" r:id="rId10"/>
    <p:sldId id="271" r:id="rId11"/>
    <p:sldId id="263" r:id="rId12"/>
    <p:sldId id="264" r:id="rId13"/>
    <p:sldId id="268" r:id="rId14"/>
    <p:sldId id="265" r:id="rId15"/>
    <p:sldId id="266" r:id="rId16"/>
    <p:sldId id="276" r:id="rId17"/>
    <p:sldId id="267" r:id="rId18"/>
    <p:sldId id="273" r:id="rId19"/>
    <p:sldId id="269" r:id="rId20"/>
    <p:sldId id="270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BB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363"/>
    <p:restoredTop sz="94610"/>
  </p:normalViewPr>
  <p:slideViewPr>
    <p:cSldViewPr snapToGrid="0" snapToObjects="1">
      <p:cViewPr varScale="1">
        <p:scale>
          <a:sx n="164" d="100"/>
          <a:sy n="164" d="100"/>
        </p:scale>
        <p:origin x="5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453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60F39-2397-469F-61D1-F94A5E87F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D54044-DEEA-C112-C058-C46091A294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D499CF-FCD8-2061-1A4F-4ECE270B8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74DC5-6744-E042-3302-1BFBD6153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32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20A98-E280-FEB4-4B3B-F31FEC9D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D03091-A831-0F8D-F6D3-7361C218A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9F2704-7D03-E070-1FD5-B918D257D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4F0AA-3834-8ADA-CAAA-44A7BF3DFD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23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3AD3A-0F85-14D0-3C10-69D304914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50F7B0-245F-BD0B-55D3-6DC87AC6B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DE8E91-8B5D-A63F-7E10-C214D40D4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22EB3-538C-2980-A799-05EF154A61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338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DF1AC-23B7-1836-2CB4-CEADCEE59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156CBA-E457-0B13-2877-8347BC4B00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B8C02D-9121-A4BC-99D6-CEEE43295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49145-ED0C-C357-3240-984B571493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29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DF558-AECB-E982-9441-283962A9A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E75437-3CC3-C9A8-C87D-588DBCC460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23C78C-8B5A-5AC4-F5E6-387F4D2EF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47EFD-343D-C4BE-F096-D17C4C96EF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67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olloy.qualtrics.com/jfe/form/SV_5dS27W3MoRn08GW" TargetMode="Externa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40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914400"/>
            <a:ext cx="2377440" cy="3291840"/>
          </a:xfrm>
          <a:prstGeom prst="roundRect">
            <a:avLst>
              <a:gd name="adj" fmla="val 576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610" y="1280160"/>
            <a:ext cx="2306940" cy="2560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18872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Supervisor Orientation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4688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D0B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Supervising Practicum and Internship Students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20040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Mental Health Counseling, M.S. Program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00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C544E9-B50A-D104-E053-17032DCEA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2574C5C3-F73C-1D35-2A0E-B80B5B7B3635}"/>
              </a:ext>
            </a:extLst>
          </p:cNvPr>
          <p:cNvSpPr txBox="1"/>
          <p:nvPr/>
        </p:nvSpPr>
        <p:spPr>
          <a:xfrm>
            <a:off x="439575" y="1653669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800" b="1" dirty="0">
                <a:solidFill>
                  <a:srgbClr val="D1BB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Requirements of the Clinical Experience</a:t>
            </a:r>
            <a:endParaRPr lang="en-US" sz="3800" dirty="0">
              <a:solidFill>
                <a:srgbClr val="D1BB7A"/>
              </a:solidFill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43FC81C3-E5DB-5365-02C8-5155FC2FD066}"/>
              </a:ext>
            </a:extLst>
          </p:cNvPr>
          <p:cNvSpPr txBox="1"/>
          <p:nvPr/>
        </p:nvSpPr>
        <p:spPr>
          <a:xfrm>
            <a:off x="492450" y="265021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Mental Health Counseling,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6453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Clinical Experience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188720"/>
            <a:ext cx="2560320" cy="2788920"/>
          </a:xfrm>
          <a:prstGeom prst="roundRect">
            <a:avLst>
              <a:gd name="adj" fmla="val 357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640080" y="129844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Practicum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6459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MHC 5500  |  Summer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9659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</a:t>
            </a:r>
            <a:endParaRPr lang="en-US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63347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clock hours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301752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hours minimum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hours per week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caseload (average)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91840" y="1188720"/>
            <a:ext cx="2560320" cy="2788920"/>
          </a:xfrm>
          <a:prstGeom prst="roundRect">
            <a:avLst>
              <a:gd name="adj" fmla="val 357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3474720" y="129844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Internship I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3474720" y="16459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MHC 5540  |  Fall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3474720" y="19659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</a:t>
            </a:r>
            <a:endParaRPr lang="en-US" sz="4400" dirty="0"/>
          </a:p>
        </p:txBody>
      </p:sp>
      <p:sp>
        <p:nvSpPr>
          <p:cNvPr id="14" name="Text 11"/>
          <p:cNvSpPr txBox="1"/>
          <p:nvPr/>
        </p:nvSpPr>
        <p:spPr>
          <a:xfrm>
            <a:off x="3474720" y="263347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clock hours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3474720" y="301752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hours minimum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~21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hours per week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caseload (average)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126480" y="1188720"/>
            <a:ext cx="2560320" cy="2788920"/>
          </a:xfrm>
          <a:prstGeom prst="roundRect">
            <a:avLst>
              <a:gd name="adj" fmla="val 357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6309360" y="1298448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Internship II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6309360" y="16459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MHC 5560  |  Spring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6309360" y="19659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</a:t>
            </a:r>
            <a:endParaRPr lang="en-US" sz="4400" dirty="0"/>
          </a:p>
        </p:txBody>
      </p:sp>
      <p:sp>
        <p:nvSpPr>
          <p:cNvPr id="20" name="Text 17"/>
          <p:cNvSpPr txBox="1"/>
          <p:nvPr/>
        </p:nvSpPr>
        <p:spPr>
          <a:xfrm>
            <a:off x="6309360" y="2633472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clock hours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6309360" y="301752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hours minimum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~21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hours per week</a:t>
            </a:r>
            <a:endParaRPr lang="en-US" sz="13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caseload (average)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Required: </a:t>
            </a: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hour per week of site supervision (LMHC, LCSW, PhD, MD, or NP)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Required Clinical Opportunities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1887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" y="1485900"/>
            <a:ext cx="228600" cy="2286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7160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and indirect hours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34440" y="1847088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Practicum: 40 of 100 hours direct. Internship: 120 of 300 hours direct each semester.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4663440" y="11887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4846320" y="1371600"/>
            <a:ext cx="457200" cy="45720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620" y="1485900"/>
            <a:ext cx="228600" cy="2286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440680" y="137160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leadership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5440680" y="1847088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or co-lead a counseling or psychoeducational group during practicum or internship.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457200" y="283464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640080" y="3017520"/>
            <a:ext cx="457200" cy="45720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380" y="3131820"/>
            <a:ext cx="228600" cy="2286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234440" y="30175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activities and resources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1234440" y="3493008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Familiarity with a variety of professional activities and resources, including technological resources.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4663440" y="283464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4"/>
          <p:cNvSpPr/>
          <p:nvPr/>
        </p:nvSpPr>
        <p:spPr>
          <a:xfrm>
            <a:off x="4846320" y="3017520"/>
            <a:ext cx="457200" cy="45720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620" y="3131820"/>
            <a:ext cx="228600" cy="2286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440680" y="301752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participation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5440680" y="3493008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site's philosophy and administrative guidelines; participate to a limited extent in day-to-day operations.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 vs. Indirect Hours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143000"/>
            <a:ext cx="3931920" cy="3429000"/>
          </a:xfrm>
          <a:prstGeom prst="roundRect">
            <a:avLst>
              <a:gd name="adj" fmla="val 2667"/>
            </a:avLst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685800" y="126187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0BB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 Service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1737360"/>
            <a:ext cx="3520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Individual, couples, family, and group counseling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Psychoeducation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counseling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Substance abuse counseling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Tele-mental health, including crisis intervention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assessment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Co-led sessions (individual or group)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663440" y="1143000"/>
            <a:ext cx="3931920" cy="3429000"/>
          </a:xfrm>
          <a:prstGeom prst="roundRect">
            <a:avLst>
              <a:gd name="adj" fmla="val 2667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4892040" y="1261872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Indirect Service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4892040" y="1737360"/>
            <a:ext cx="3520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coordination and consultation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Observing a session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 sessions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planning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notes and treatment planning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meetings and insurance paperwork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On-site supervision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Self-study (max 5 hrs practicum; 15 hrs per internship course)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00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DC39CE-B38D-5F2D-615F-8E3CA055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D3BFBFD1-BCAB-A6F4-FEAD-1DA3EFD8EBE3}"/>
              </a:ext>
            </a:extLst>
          </p:cNvPr>
          <p:cNvSpPr txBox="1"/>
          <p:nvPr/>
        </p:nvSpPr>
        <p:spPr>
          <a:xfrm>
            <a:off x="439575" y="173581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800" b="1" dirty="0">
                <a:solidFill>
                  <a:srgbClr val="D1BB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Supervisor Requirements</a:t>
            </a:r>
            <a:endParaRPr lang="en-US" sz="3800" dirty="0">
              <a:solidFill>
                <a:srgbClr val="D1BB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941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Commitments on Form PI-1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1179576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987552" y="114300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required NYS supervisory credentials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1783080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987552" y="174650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degree, experience, and supervision training standards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2386584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987552" y="2350008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opportunity to meet direct and indirect hours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990088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987552" y="295351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1 hour per week of individual or triadic supervision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3593592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987552" y="355701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audio/video recordings and/or live supervision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663440" y="1179576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5193792" y="114300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mid- and end-of-semester evaluations (Form PI-2)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4663440" y="1783080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5193792" y="1746504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opportunity to lead or co-lead a group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4663440" y="2386584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5193792" y="2350008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the site holds a NYS mental health waiver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4663440" y="2990088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5193792" y="2953512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Expose the student to professional activities and resources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4663440" y="3593592"/>
            <a:ext cx="384048" cy="384048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5193792" y="3557016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the Molloy supervisor training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4343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E5E5E"/>
                </a:solidFill>
                <a:latin typeface="Calibri" pitchFamily="34" charset="0"/>
                <a:cs typeface="Calibri" pitchFamily="34" charset="-120"/>
              </a:rPr>
              <a:t>The PI-1 Agreement will be sent to you through </a:t>
            </a:r>
            <a:r>
              <a:rPr lang="en-US" sz="1200" i="1" dirty="0" err="1">
                <a:solidFill>
                  <a:srgbClr val="5E5E5E"/>
                </a:solidFill>
                <a:latin typeface="Calibri" pitchFamily="34" charset="0"/>
                <a:cs typeface="Calibri" pitchFamily="34" charset="-120"/>
              </a:rPr>
              <a:t>FieldX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Supervisor Qualifications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143000"/>
            <a:ext cx="3931920" cy="3429000"/>
          </a:xfrm>
          <a:prstGeom prst="roundRect">
            <a:avLst>
              <a:gd name="adj" fmla="val 2667"/>
            </a:avLst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685800" y="128016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0BB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NYS Credential (one required)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685800" y="1783080"/>
            <a:ext cx="35204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Mental Health Counselor (LMHC)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Clinical Psychologist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M.D. with a specialty in psychiatry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Clinical Social Worker (LCSW)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Registered professional nurse or nurse practitioner with competence in Mental Health Counseling practice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754880" y="12801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Additional Requirements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754880" y="1810512"/>
            <a:ext cx="438912" cy="438912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608" y="1920240"/>
            <a:ext cx="219456" cy="21945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349240" y="1755648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Master's degree minimum, preferably in counseling or a related profession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754880" y="2496312"/>
            <a:ext cx="438912" cy="438912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4608" y="2606040"/>
            <a:ext cx="219456" cy="2194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349240" y="2441448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 more years of pertinent experience in the specialty area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754880" y="3182112"/>
            <a:ext cx="438912" cy="438912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4608" y="3291840"/>
            <a:ext cx="219456" cy="219456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349240" y="3127248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of the program's expectations, requirements, and evaluation procedures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4754880" y="3867912"/>
            <a:ext cx="438912" cy="438912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4608" y="3977640"/>
            <a:ext cx="219456" cy="219456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349240" y="3813048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 training in supervision, including the Molloy supervisor training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8"/>
          <p:cNvSpPr/>
          <p:nvPr/>
        </p:nvSpPr>
        <p:spPr>
          <a:xfrm>
            <a:off x="3931920" y="2331720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</a:rPr>
              <a:t>Required Supervisor Training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351922"/>
            <a:ext cx="3108960" cy="2591428"/>
          </a:xfrm>
          <a:prstGeom prst="roundRect">
            <a:avLst>
              <a:gd name="adj" fmla="val 2941"/>
            </a:avLst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640080" y="306324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926559" y="1188720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Cmd Terminal with solid fil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79067" y="2378867"/>
            <a:ext cx="408625" cy="40862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617720" y="118872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supervisor is required to complete the supervisor training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4617720" y="1581912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training takes approximately one-hour to complete.</a:t>
            </a:r>
            <a:endParaRPr lang="en-US" sz="1300" dirty="0"/>
          </a:p>
        </p:txBody>
      </p:sp>
      <p:pic>
        <p:nvPicPr>
          <p:cNvPr id="13" name="Image 2" descr="Man with solid fil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52517" y="1215232"/>
            <a:ext cx="451003" cy="45100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617720" y="228600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to access the training: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4617720" y="261518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00" dirty="0">
                <a:hlinkClick r:id="rId6"/>
              </a:rPr>
              <a:t>https://molloy.qualtrics.com/jfe/form/SV_5dS27W3MoRn08GW</a:t>
            </a:r>
            <a:r>
              <a:rPr lang="en-US" sz="1300" dirty="0"/>
              <a:t> </a:t>
            </a:r>
          </a:p>
        </p:txBody>
      </p:sp>
      <p:sp>
        <p:nvSpPr>
          <p:cNvPr id="16" name="Shape 11"/>
          <p:cNvSpPr/>
          <p:nvPr/>
        </p:nvSpPr>
        <p:spPr>
          <a:xfrm>
            <a:off x="3931920" y="3500125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7" name="Image 3" descr="Clipboard Checked with solid fil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94785" y="3566160"/>
            <a:ext cx="377190" cy="37719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617720" y="338328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actions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4617720" y="371246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sure to document completion of the training in the Qualtrics form.</a:t>
            </a:r>
            <a:endParaRPr lang="en-US" sz="1300" dirty="0"/>
          </a:p>
        </p:txBody>
      </p:sp>
      <p:pic>
        <p:nvPicPr>
          <p:cNvPr id="22" name="Picture 21" descr="Smiling businesswoman with digital tablet looking out office window">
            <a:extLst>
              <a:ext uri="{FF2B5EF4-FFF2-40B4-BE49-F238E27FC236}">
                <a16:creationId xmlns:a16="http://schemas.microsoft.com/office/drawing/2014/main" id="{DE968C4A-791B-0AC8-A0BA-C437F6CC3A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048" y="1733624"/>
            <a:ext cx="2647264" cy="17631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B643AE-6AF7-99D3-BA27-8CC85222A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28F7948-9ACD-6D8A-3231-014EC1F3A9A6}"/>
              </a:ext>
            </a:extLst>
          </p:cNvPr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Weekly Supervision</a:t>
            </a:r>
            <a:endParaRPr lang="en-US" sz="3000" dirty="0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89932999-57E2-48F2-1E06-61BA5C9C8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A2C1B54B-BBAC-F974-6C3C-72A09398F4BB}"/>
              </a:ext>
            </a:extLst>
          </p:cNvPr>
          <p:cNvSpPr/>
          <p:nvPr/>
        </p:nvSpPr>
        <p:spPr>
          <a:xfrm>
            <a:off x="457200" y="1188720"/>
            <a:ext cx="3108960" cy="3200400"/>
          </a:xfrm>
          <a:prstGeom prst="roundRect">
            <a:avLst>
              <a:gd name="adj" fmla="val 2941"/>
            </a:avLst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99B6572-3CD6-A52E-C46F-E2BD2E6F6146}"/>
              </a:ext>
            </a:extLst>
          </p:cNvPr>
          <p:cNvSpPr txBox="1"/>
          <p:nvPr/>
        </p:nvSpPr>
        <p:spPr>
          <a:xfrm>
            <a:off x="640080" y="155448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hour</a:t>
            </a:r>
            <a:endParaRPr lang="en-US" sz="54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3136B20-D458-6F60-9D59-668C2042717C}"/>
              </a:ext>
            </a:extLst>
          </p:cNvPr>
          <p:cNvSpPr txBox="1"/>
          <p:nvPr/>
        </p:nvSpPr>
        <p:spPr>
          <a:xfrm>
            <a:off x="640080" y="24231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D0B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week, minimum</a:t>
            </a:r>
            <a:endParaRPr lang="en-US" sz="16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95FCC79-D5E7-C728-44EB-15569AFE2BDB}"/>
              </a:ext>
            </a:extLst>
          </p:cNvPr>
          <p:cNvSpPr txBox="1"/>
          <p:nvPr/>
        </p:nvSpPr>
        <p:spPr>
          <a:xfrm>
            <a:off x="640080" y="306324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OR triadic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(one supervisor, two students)</a:t>
            </a:r>
            <a:endParaRPr lang="en-US" sz="14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53DAE864-AFC4-1738-85C9-A75E5C23BBA8}"/>
              </a:ext>
            </a:extLst>
          </p:cNvPr>
          <p:cNvSpPr/>
          <p:nvPr/>
        </p:nvSpPr>
        <p:spPr>
          <a:xfrm>
            <a:off x="3931920" y="1234440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C66B44D4-E94E-FA01-9270-71956180C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7650" y="1360170"/>
            <a:ext cx="251460" cy="251460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737F8AF0-5C3C-9A10-E6C1-C266F692C7D4}"/>
              </a:ext>
            </a:extLst>
          </p:cNvPr>
          <p:cNvSpPr txBox="1"/>
          <p:nvPr/>
        </p:nvSpPr>
        <p:spPr>
          <a:xfrm>
            <a:off x="4617720" y="118872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</a:t>
            </a:r>
            <a:endParaRPr lang="en-US" sz="15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6C5BCE7E-7530-5680-6ACD-11F553ABDA0A}"/>
              </a:ext>
            </a:extLst>
          </p:cNvPr>
          <p:cNvSpPr txBox="1"/>
          <p:nvPr/>
        </p:nvSpPr>
        <p:spPr>
          <a:xfrm>
            <a:off x="4617720" y="151790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Supervision includes program-appropriate audio/video recordings and/or live supervision of client interactions.</a:t>
            </a:r>
            <a:endParaRPr lang="en-US" sz="1300" dirty="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0B5F1C9F-1143-FA0C-7DB3-8FD019EBECEA}"/>
              </a:ext>
            </a:extLst>
          </p:cNvPr>
          <p:cNvSpPr/>
          <p:nvPr/>
        </p:nvSpPr>
        <p:spPr>
          <a:xfrm>
            <a:off x="3931920" y="2331720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2E28A8A7-91BC-89E3-F5E7-6B18C1E5C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7650" y="2457450"/>
            <a:ext cx="251460" cy="251460"/>
          </a:xfrm>
          <a:prstGeom prst="rect">
            <a:avLst/>
          </a:prstGeom>
        </p:spPr>
      </p:pic>
      <p:sp>
        <p:nvSpPr>
          <p:cNvPr id="14" name="Text 9">
            <a:extLst>
              <a:ext uri="{FF2B5EF4-FFF2-40B4-BE49-F238E27FC236}">
                <a16:creationId xmlns:a16="http://schemas.microsoft.com/office/drawing/2014/main" id="{64D7E701-20ED-300D-2FA3-00D27E500118}"/>
              </a:ext>
            </a:extLst>
          </p:cNvPr>
          <p:cNvSpPr txBox="1"/>
          <p:nvPr/>
        </p:nvSpPr>
        <p:spPr>
          <a:xfrm>
            <a:off x="4617720" y="228600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recording is not permitted</a:t>
            </a:r>
            <a:endParaRPr lang="en-US" sz="150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AB27D51A-14EE-26AB-BB86-DEC3EEF01F0E}"/>
              </a:ext>
            </a:extLst>
          </p:cNvPr>
          <p:cNvSpPr txBox="1"/>
          <p:nvPr/>
        </p:nvSpPr>
        <p:spPr>
          <a:xfrm>
            <a:off x="4617720" y="261518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live viewing and feedback that the student brings into the classroom.</a:t>
            </a:r>
            <a:endParaRPr lang="en-US" sz="1300" dirty="0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6B97326C-A2DD-10C3-E5A4-DC116E2AA8DD}"/>
              </a:ext>
            </a:extLst>
          </p:cNvPr>
          <p:cNvSpPr/>
          <p:nvPr/>
        </p:nvSpPr>
        <p:spPr>
          <a:xfrm>
            <a:off x="3931920" y="3429000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>
            <a:extLst>
              <a:ext uri="{FF2B5EF4-FFF2-40B4-BE49-F238E27FC236}">
                <a16:creationId xmlns:a16="http://schemas.microsoft.com/office/drawing/2014/main" id="{559B70ED-FEB8-2804-5AF0-2865BD112F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7650" y="3554730"/>
            <a:ext cx="251460" cy="251460"/>
          </a:xfrm>
          <a:prstGeom prst="rect">
            <a:avLst/>
          </a:prstGeom>
        </p:spPr>
      </p:pic>
      <p:sp>
        <p:nvSpPr>
          <p:cNvPr id="18" name="Text 12">
            <a:extLst>
              <a:ext uri="{FF2B5EF4-FFF2-40B4-BE49-F238E27FC236}">
                <a16:creationId xmlns:a16="http://schemas.microsoft.com/office/drawing/2014/main" id="{CF7FBA2A-9C62-D186-07D3-DE3838A35003}"/>
              </a:ext>
            </a:extLst>
          </p:cNvPr>
          <p:cNvSpPr txBox="1"/>
          <p:nvPr/>
        </p:nvSpPr>
        <p:spPr>
          <a:xfrm>
            <a:off x="4617720" y="338328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supervision</a:t>
            </a:r>
            <a:endParaRPr lang="en-US" sz="1500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377E8D14-7924-6083-49C2-BA9078BEF2DF}"/>
              </a:ext>
            </a:extLst>
          </p:cNvPr>
          <p:cNvSpPr txBox="1"/>
          <p:nvPr/>
        </p:nvSpPr>
        <p:spPr>
          <a:xfrm>
            <a:off x="4617720" y="3712464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Molloy faculty provide an average of 1.5 hours per week in the weekly course.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093541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Evaluating the Student: Form PI-2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97280" y="1572768"/>
            <a:ext cx="2926080" cy="0"/>
          </a:xfrm>
          <a:prstGeom prst="line">
            <a:avLst/>
          </a:prstGeom>
          <a:noFill/>
          <a:ln w="381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731520" y="1325880"/>
            <a:ext cx="502920" cy="502920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977640" y="1325880"/>
            <a:ext cx="502920" cy="502920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365759" y="1920240"/>
            <a:ext cx="137819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Mid-semester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or about week 8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3474720" y="1920240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semester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second-to-last week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274320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one rating per item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specific written feedback in the comment section for each section of the evaluation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evaluation with the student after completion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486400" y="1188720"/>
            <a:ext cx="3200400" cy="3200400"/>
          </a:xfrm>
          <a:prstGeom prst="roundRect">
            <a:avLst>
              <a:gd name="adj" fmla="val 2857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571500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Rating Scale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5715000" y="1828800"/>
            <a:ext cx="548640" cy="411480"/>
          </a:xfrm>
          <a:prstGeom prst="roundRect">
            <a:avLst>
              <a:gd name="adj" fmla="val 13333"/>
            </a:avLst>
          </a:prstGeom>
          <a:solidFill>
            <a:srgbClr val="84002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6400800" y="1828800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meet standard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5715000" y="2450592"/>
            <a:ext cx="548640" cy="411480"/>
          </a:xfrm>
          <a:prstGeom prst="roundRect">
            <a:avLst>
              <a:gd name="adj" fmla="val 13333"/>
            </a:avLst>
          </a:prstGeom>
          <a:solidFill>
            <a:srgbClr val="84002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0" y="2450592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5715000" y="3072384"/>
            <a:ext cx="548640" cy="411480"/>
          </a:xfrm>
          <a:prstGeom prst="roundRect">
            <a:avLst>
              <a:gd name="adj" fmla="val 13333"/>
            </a:avLst>
          </a:prstGeom>
          <a:solidFill>
            <a:srgbClr val="84002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6400800" y="3072384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Meets standard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715000" y="3694176"/>
            <a:ext cx="548640" cy="411480"/>
          </a:xfrm>
          <a:prstGeom prst="roundRect">
            <a:avLst>
              <a:gd name="adj" fmla="val 13333"/>
            </a:avLst>
          </a:prstGeom>
          <a:solidFill>
            <a:srgbClr val="84002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N/A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6400800" y="3694176"/>
            <a:ext cx="2148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applicable or not observed</a:t>
            </a:r>
            <a:endParaRPr lang="en-US" sz="1300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DDC03544-693C-C59C-8598-E45001B2FD95}"/>
              </a:ext>
            </a:extLst>
          </p:cNvPr>
          <p:cNvSpPr txBox="1"/>
          <p:nvPr/>
        </p:nvSpPr>
        <p:spPr>
          <a:xfrm>
            <a:off x="457200" y="4526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student evaluation (PI-2) will be completed using </a:t>
            </a:r>
            <a:r>
              <a:rPr lang="en-US" sz="1400" b="1" dirty="0" err="1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FieldX</a:t>
            </a:r>
            <a:r>
              <a:rPr lang="en-US" sz="14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PI-2 Evaluation Domains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1188720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840028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Supervision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246120" y="1188720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F6F1E3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Identity and Ethics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035040" y="1188720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840028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Counseling Theory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847088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F6F1E3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Relationships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3246120" y="1847088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840028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and Cultural Diversity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6035040" y="1847088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F6F1E3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Growth and Development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505456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840028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Counseling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3246120" y="2505456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F6F1E3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Counseling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6035040" y="2505456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840028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Psychodiagnostics and Assessment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3163824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F6F1E3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and Program Evaluation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3246120" y="3163824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840028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Intervention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6035040" y="3163824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F6F1E3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 Systems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3822192"/>
            <a:ext cx="2606040" cy="502920"/>
          </a:xfrm>
          <a:prstGeom prst="roundRect">
            <a:avLst>
              <a:gd name="adj" fmla="val 14545"/>
            </a:avLst>
          </a:prstGeom>
          <a:solidFill>
            <a:srgbClr val="840028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Growth and Understanding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3246120" y="3840480"/>
            <a:ext cx="5440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Evaluations are completed and signed at mid-term and at the end of each semester.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Strategies for Effective Evaluation of Students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307592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822960" y="118872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Evaluate What You Observe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Use specific, observable counseling behaviors—not general impressions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929384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822960" y="181051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Use Multiple Sources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Draw on observation, recordings, documentation, supervision, and student reflection.</a:t>
            </a:r>
          </a:p>
        </p:txBody>
      </p:sp>
      <p:sp>
        <p:nvSpPr>
          <p:cNvPr id="8" name="Shape 5"/>
          <p:cNvSpPr/>
          <p:nvPr/>
        </p:nvSpPr>
        <p:spPr>
          <a:xfrm>
            <a:off x="457200" y="2551176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822960" y="2432304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Consider Development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Rate performance in relation to the student’s stage of clinical training.</a:t>
            </a:r>
          </a:p>
        </p:txBody>
      </p:sp>
      <p:sp>
        <p:nvSpPr>
          <p:cNvPr id="10" name="Shape 7"/>
          <p:cNvSpPr/>
          <p:nvPr/>
        </p:nvSpPr>
        <p:spPr>
          <a:xfrm>
            <a:off x="457200" y="3172968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822960" y="3054096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Give Ongoing Feedback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Formal evaluations should never contain surprises; address concerns early. Document regularly. </a:t>
            </a:r>
          </a:p>
        </p:txBody>
      </p:sp>
      <p:sp>
        <p:nvSpPr>
          <p:cNvPr id="12" name="Shape 9"/>
          <p:cNvSpPr/>
          <p:nvPr/>
        </p:nvSpPr>
        <p:spPr>
          <a:xfrm>
            <a:off x="4663440" y="1307592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5029200" y="118872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Assess Cultural Responsiveness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Explicitly consider culture, context, power, marginalization, and cultural humility.</a:t>
            </a:r>
          </a:p>
        </p:txBody>
      </p:sp>
      <p:sp>
        <p:nvSpPr>
          <p:cNvPr id="14" name="Shape 11"/>
          <p:cNvSpPr/>
          <p:nvPr/>
        </p:nvSpPr>
        <p:spPr>
          <a:xfrm>
            <a:off x="4663440" y="1929384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5029200" y="181051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Evaluate Use of Supervision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Look for preparation, openness to feedback, self-awareness, and follow-through.</a:t>
            </a:r>
          </a:p>
        </p:txBody>
      </p:sp>
      <p:sp>
        <p:nvSpPr>
          <p:cNvPr id="16" name="Shape 13"/>
          <p:cNvSpPr/>
          <p:nvPr/>
        </p:nvSpPr>
        <p:spPr>
          <a:xfrm>
            <a:off x="4663440" y="2551176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5029200" y="2432304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Separate Skills from Concerns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Distinguish skills needing practice from ethical, professional, or dispositional concerns.</a:t>
            </a:r>
          </a:p>
        </p:txBody>
      </p:sp>
      <p:sp>
        <p:nvSpPr>
          <p:cNvPr id="18" name="Shape 15"/>
          <p:cNvSpPr/>
          <p:nvPr/>
        </p:nvSpPr>
        <p:spPr>
          <a:xfrm>
            <a:off x="4663440" y="3172968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5029200" y="3054096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Document Strengths and Growth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Pair strengths with concrete developmental goals and a plan for reassessment.</a:t>
            </a:r>
          </a:p>
        </p:txBody>
      </p:sp>
      <p:sp>
        <p:nvSpPr>
          <p:cNvPr id="20" name="Text 17"/>
          <p:cNvSpPr txBox="1"/>
          <p:nvPr/>
        </p:nvSpPr>
        <p:spPr>
          <a:xfrm>
            <a:off x="457200" y="4427939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84002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consult with faculty and the Clinical Coordinator as soon as concerns arise. 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Don’t wait for the evaluation.</a:t>
            </a:r>
            <a:endParaRPr lang="en-US" sz="1400" dirty="0"/>
          </a:p>
        </p:txBody>
      </p:sp>
      <p:sp>
        <p:nvSpPr>
          <p:cNvPr id="23" name="Shape 7">
            <a:extLst>
              <a:ext uri="{FF2B5EF4-FFF2-40B4-BE49-F238E27FC236}">
                <a16:creationId xmlns:a16="http://schemas.microsoft.com/office/drawing/2014/main" id="{8EBA30E9-B404-EAE4-F6D5-78DE4F2F282D}"/>
              </a:ext>
            </a:extLst>
          </p:cNvPr>
          <p:cNvSpPr/>
          <p:nvPr/>
        </p:nvSpPr>
        <p:spPr>
          <a:xfrm>
            <a:off x="457200" y="3778974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1FEA0866-3849-E2E4-E0E9-277FD39A3E85}"/>
              </a:ext>
            </a:extLst>
          </p:cNvPr>
          <p:cNvSpPr txBox="1"/>
          <p:nvPr/>
        </p:nvSpPr>
        <p:spPr>
          <a:xfrm>
            <a:off x="822960" y="366010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Be Behaviorally Specific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Describe the behavior, its impact, and what the student should do differently. Goal oriented is best. </a:t>
            </a: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50C54948-B33F-53E4-9E3E-020C4C97AA94}"/>
              </a:ext>
            </a:extLst>
          </p:cNvPr>
          <p:cNvSpPr/>
          <p:nvPr/>
        </p:nvSpPr>
        <p:spPr>
          <a:xfrm>
            <a:off x="4663440" y="3778974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6">
            <a:extLst>
              <a:ext uri="{FF2B5EF4-FFF2-40B4-BE49-F238E27FC236}">
                <a16:creationId xmlns:a16="http://schemas.microsoft.com/office/drawing/2014/main" id="{41EB1898-D73A-AE62-B3CE-9A6181DD03A5}"/>
              </a:ext>
            </a:extLst>
          </p:cNvPr>
          <p:cNvSpPr txBox="1"/>
          <p:nvPr/>
        </p:nvSpPr>
        <p:spPr>
          <a:xfrm>
            <a:off x="5029200" y="366010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200"/>
              </a:spcAft>
              <a:defRPr sz="1500" b="1">
                <a:solidFill>
                  <a:srgbClr val="23374B"/>
                </a:solidFill>
              </a:defRPr>
            </a:pPr>
            <a:r>
              <a:rPr lang="en-US" sz="1400" dirty="0"/>
              <a:t>Evaluate Clinical Reasoning</a:t>
            </a:r>
          </a:p>
          <a:p>
            <a:pPr>
              <a:defRPr sz="1050">
                <a:solidFill>
                  <a:srgbClr val="555C64"/>
                </a:solidFill>
              </a:defRPr>
            </a:pPr>
            <a:r>
              <a:rPr lang="en-US" sz="1000" dirty="0"/>
              <a:t>Ask why the student chose an intervention—not only whether they used it correctly.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Documentation in FieldX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088136"/>
            <a:ext cx="548640" cy="54864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225296"/>
            <a:ext cx="274320" cy="27432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234440" y="1042416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FieldX by SimCare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234440" y="1389888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program begins using FieldX in May 2027. Tevera will be phased out.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457200" y="1819656"/>
            <a:ext cx="548640" cy="54864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19568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234440" y="1773936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Forms on FieldX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1234440" y="2121408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PI-1 Agreement, PI-2 Evaluation, and other clinical forms are completed on FieldX unless the Clinical Coordinator requests otherwise.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457200" y="2666598"/>
            <a:ext cx="548640" cy="54864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2803758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234440" y="2620878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 logs</a:t>
            </a:r>
            <a:endParaRPr lang="en-US" sz="1600" dirty="0"/>
          </a:p>
        </p:txBody>
      </p:sp>
      <p:sp>
        <p:nvSpPr>
          <p:cNvPr id="15" name="Text 9"/>
          <p:cNvSpPr txBox="1"/>
          <p:nvPr/>
        </p:nvSpPr>
        <p:spPr>
          <a:xfrm>
            <a:off x="1234440" y="2968350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logs (PI-3A, PI-3B) are used only if hours cannot be submitted on FieldX; these carry your signature.</a:t>
            </a:r>
            <a:endParaRPr lang="en-US" sz="1400" dirty="0"/>
          </a:p>
        </p:txBody>
      </p:sp>
      <p:sp>
        <p:nvSpPr>
          <p:cNvPr id="16" name="Text 17">
            <a:extLst>
              <a:ext uri="{FF2B5EF4-FFF2-40B4-BE49-F238E27FC236}">
                <a16:creationId xmlns:a16="http://schemas.microsoft.com/office/drawing/2014/main" id="{C79AF08F-2627-7E2E-6506-F3E4417A5567}"/>
              </a:ext>
            </a:extLst>
          </p:cNvPr>
          <p:cNvSpPr txBox="1"/>
          <p:nvPr/>
        </p:nvSpPr>
        <p:spPr>
          <a:xfrm>
            <a:off x="457200" y="4427939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84002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be granted access to </a:t>
            </a: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FieldX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prior to the student starting their placement. Please be aware of emails from the program’s Clinical Coordinator regarding </a:t>
            </a:r>
            <a:r>
              <a:rPr lang="en-US" sz="14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FieldX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400" dirty="0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80458ACC-1862-ACA6-B708-9791C72D3DAB}"/>
              </a:ext>
            </a:extLst>
          </p:cNvPr>
          <p:cNvSpPr/>
          <p:nvPr/>
        </p:nvSpPr>
        <p:spPr>
          <a:xfrm>
            <a:off x="457200" y="3504394"/>
            <a:ext cx="548640" cy="54864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3" descr="Alarm clock with solid fill">
            <a:extLst>
              <a:ext uri="{FF2B5EF4-FFF2-40B4-BE49-F238E27FC236}">
                <a16:creationId xmlns:a16="http://schemas.microsoft.com/office/drawing/2014/main" id="{C51FEAA6-3016-9653-5252-0447EF3124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5780" y="3572974"/>
            <a:ext cx="411480" cy="411480"/>
          </a:xfrm>
          <a:prstGeom prst="rect">
            <a:avLst/>
          </a:prstGeom>
        </p:spPr>
      </p:pic>
      <p:sp>
        <p:nvSpPr>
          <p:cNvPr id="19" name="Text 8">
            <a:extLst>
              <a:ext uri="{FF2B5EF4-FFF2-40B4-BE49-F238E27FC236}">
                <a16:creationId xmlns:a16="http://schemas.microsoft.com/office/drawing/2014/main" id="{C6038EC9-2E8A-5B04-4301-FB58100EB0AA}"/>
              </a:ext>
            </a:extLst>
          </p:cNvPr>
          <p:cNvSpPr txBox="1"/>
          <p:nvPr/>
        </p:nvSpPr>
        <p:spPr>
          <a:xfrm>
            <a:off x="1234440" y="3449530"/>
            <a:ext cx="7406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Timeliness</a:t>
            </a:r>
            <a:endParaRPr lang="en-US" sz="16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9F208E37-DBBA-106B-E3F2-AAA2552237AE}"/>
              </a:ext>
            </a:extLst>
          </p:cNvPr>
          <p:cNvSpPr txBox="1"/>
          <p:nvPr/>
        </p:nvSpPr>
        <p:spPr>
          <a:xfrm>
            <a:off x="1234440" y="3797002"/>
            <a:ext cx="740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complete documentation in a timely manner as this can impact students progress in their courses. 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Emergency Procedures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18872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 txBox="1"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965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Ensure Safety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42316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site's emergency, crisis, and safety procedures. Contact 911 when warranted.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91840" y="118872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3474720" y="1371600"/>
            <a:ext cx="457200" cy="457200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3474720" y="1965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Communicate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3474720" y="242316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the faculty supervisor and Clinical Coordinator as soon as reasonably possible. Site and faculty supervisors coordinate follow-up.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126480" y="118872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6309360" y="1371600"/>
            <a:ext cx="457200" cy="457200"/>
          </a:xfrm>
          <a:prstGeom prst="ellipse">
            <a:avLst/>
          </a:prstGeom>
          <a:solidFill>
            <a:srgbClr val="D0BB7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40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6309360" y="1965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Follow Site Policy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309360" y="242316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client emergencies, follow site policy on crisis response, documentation, mandated reporting, and notification.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contact information is recorded on the PI-1 Agreement.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00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F68EAE-3704-41A4-B8DB-7A072FDE2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ECF6EE21-71C1-A3AA-C8EE-41B32B409CD5}"/>
              </a:ext>
            </a:extLst>
          </p:cNvPr>
          <p:cNvSpPr txBox="1"/>
          <p:nvPr/>
        </p:nvSpPr>
        <p:spPr>
          <a:xfrm>
            <a:off x="439575" y="173581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800" b="1" dirty="0">
                <a:solidFill>
                  <a:srgbClr val="D1BB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Information</a:t>
            </a:r>
            <a:endParaRPr lang="en-US" sz="3800" dirty="0">
              <a:solidFill>
                <a:srgbClr val="D1BB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299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Supervisory Support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18872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40080" y="1371600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10" y="1497330"/>
            <a:ext cx="251460" cy="2514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 Supervisor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2057400"/>
            <a:ext cx="2240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on-site supervision (minimum 1 hour)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or live observation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opportunities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Overseeing student hours, signing documentation, and completing student evaluations(mid-semester and final)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3291840" y="118872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3474720" y="1371600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450" y="1497330"/>
            <a:ext cx="251460" cy="25146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14800" y="137160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Faculty Professor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3474720" y="2000250"/>
            <a:ext cx="2240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class with 1.5 hours of group supervision, which counts toward indirect hours and will be reflected on the time logs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 and end-of-semester evaluations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 and end-of-semester calls with you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Refers site issues to the Clinical Coordinator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6126480" y="118872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F6F1E3"/>
          </a:solidFill>
          <a:ln w="12700">
            <a:solidFill>
              <a:srgbClr val="F6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0"/>
          <p:cNvSpPr/>
          <p:nvPr/>
        </p:nvSpPr>
        <p:spPr>
          <a:xfrm>
            <a:off x="6309360" y="1371600"/>
            <a:ext cx="502920" cy="502920"/>
          </a:xfrm>
          <a:prstGeom prst="ellipse">
            <a:avLst/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5090" y="1497330"/>
            <a:ext cx="251460" cy="25146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49440" y="137160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Coordinator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6309360" y="2057400"/>
            <a:ext cx="2240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Oversees placements and CACREP compliance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for supervision, CE, and consultation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visits and site contracts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paperwork and insurance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BB082-BE00-A9CB-F636-6D3733729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706612D-06CC-802D-52C8-70F432511412}"/>
              </a:ext>
            </a:extLst>
          </p:cNvPr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Students Agree To</a:t>
            </a:r>
            <a:endParaRPr lang="en-US" sz="3000" dirty="0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5A8090FD-6D67-F993-93EE-C9D72983F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905EB3A7-174E-FEFF-4715-C4FA13BB6CE1}"/>
              </a:ext>
            </a:extLst>
          </p:cNvPr>
          <p:cNvSpPr/>
          <p:nvPr/>
        </p:nvSpPr>
        <p:spPr>
          <a:xfrm>
            <a:off x="457200" y="1307592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87B795D-9BC5-E462-F9F6-65DA46CBDDE0}"/>
              </a:ext>
            </a:extLst>
          </p:cNvPr>
          <p:cNvSpPr txBox="1"/>
          <p:nvPr/>
        </p:nvSpPr>
        <p:spPr>
          <a:xfrm>
            <a:off x="822960" y="118872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site policies on hours, dress, and activities</a:t>
            </a:r>
            <a:endParaRPr lang="en-US" sz="14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B8658E23-921C-24D5-1A18-2BF2E15EB7F4}"/>
              </a:ext>
            </a:extLst>
          </p:cNvPr>
          <p:cNvSpPr/>
          <p:nvPr/>
        </p:nvSpPr>
        <p:spPr>
          <a:xfrm>
            <a:off x="457200" y="1929384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B9A2C0F-B113-3B9D-CDA3-92228D9BC2F4}"/>
              </a:ext>
            </a:extLst>
          </p:cNvPr>
          <p:cNvSpPr txBox="1"/>
          <p:nvPr/>
        </p:nvSpPr>
        <p:spPr>
          <a:xfrm>
            <a:off x="822960" y="181051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 all Molloy requirements on time</a:t>
            </a:r>
            <a:endParaRPr lang="en-US" sz="14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DF72656-5A45-1C9C-0DB6-D74DFF800F26}"/>
              </a:ext>
            </a:extLst>
          </p:cNvPr>
          <p:cNvSpPr/>
          <p:nvPr/>
        </p:nvSpPr>
        <p:spPr>
          <a:xfrm>
            <a:off x="457200" y="2551176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8290D82-BA66-534B-B2CD-389D65B6B5FD}"/>
              </a:ext>
            </a:extLst>
          </p:cNvPr>
          <p:cNvSpPr txBox="1"/>
          <p:nvPr/>
        </p:nvSpPr>
        <p:spPr>
          <a:xfrm>
            <a:off x="822960" y="2432304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Uphold the ACA Code of Ethics and site confidentiality policies</a:t>
            </a:r>
            <a:endParaRPr lang="en-US" sz="140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9EACB9F7-3862-D6A1-412C-C8DE52AEA6C3}"/>
              </a:ext>
            </a:extLst>
          </p:cNvPr>
          <p:cNvSpPr/>
          <p:nvPr/>
        </p:nvSpPr>
        <p:spPr>
          <a:xfrm>
            <a:off x="457200" y="3172968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A70B921-0684-CC6E-43C4-22AC858BA80A}"/>
              </a:ext>
            </a:extLst>
          </p:cNvPr>
          <p:cNvSpPr txBox="1"/>
          <p:nvPr/>
        </p:nvSpPr>
        <p:spPr>
          <a:xfrm>
            <a:off x="822960" y="3054096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Cooperate with the site supervisor</a:t>
            </a:r>
            <a:endParaRPr lang="en-US" sz="14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21F6CFAC-8138-8FE9-9056-A0BF0133671B}"/>
              </a:ext>
            </a:extLst>
          </p:cNvPr>
          <p:cNvSpPr/>
          <p:nvPr/>
        </p:nvSpPr>
        <p:spPr>
          <a:xfrm>
            <a:off x="4663440" y="1307592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7A05078B-1308-09ED-6220-3663FD2662EC}"/>
              </a:ext>
            </a:extLst>
          </p:cNvPr>
          <p:cNvSpPr txBox="1"/>
          <p:nvPr/>
        </p:nvSpPr>
        <p:spPr>
          <a:xfrm>
            <a:off x="5029200" y="118872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an accurate and complete activity log</a:t>
            </a:r>
            <a:endParaRPr lang="en-US" sz="1400" dirty="0"/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8A107937-5C02-F5BD-ED4C-C7465EF0C042}"/>
              </a:ext>
            </a:extLst>
          </p:cNvPr>
          <p:cNvSpPr/>
          <p:nvPr/>
        </p:nvSpPr>
        <p:spPr>
          <a:xfrm>
            <a:off x="4663440" y="1929384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AF76FAE-FBEA-D8E6-FBF5-C380A4249057}"/>
              </a:ext>
            </a:extLst>
          </p:cNvPr>
          <p:cNvSpPr txBox="1"/>
          <p:nvPr/>
        </p:nvSpPr>
        <p:spPr>
          <a:xfrm>
            <a:off x="5029200" y="1810512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concerns promptly to site and Molloy supervisors</a:t>
            </a:r>
            <a:endParaRPr lang="en-US" sz="1400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249C269C-F2FD-0E90-A167-B52EAC714D10}"/>
              </a:ext>
            </a:extLst>
          </p:cNvPr>
          <p:cNvSpPr/>
          <p:nvPr/>
        </p:nvSpPr>
        <p:spPr>
          <a:xfrm>
            <a:off x="4663440" y="2551176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9075982B-60CB-69FB-1478-4BFA4737B1FD}"/>
              </a:ext>
            </a:extLst>
          </p:cNvPr>
          <p:cNvSpPr txBox="1"/>
          <p:nvPr/>
        </p:nvSpPr>
        <p:spPr>
          <a:xfrm>
            <a:off x="5029200" y="2432304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supervisors informed of schedule and contact changes</a:t>
            </a:r>
            <a:endParaRPr lang="en-US" sz="1400" dirty="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9CD2D0A4-9F68-4773-6707-6DA37AEC49D2}"/>
              </a:ext>
            </a:extLst>
          </p:cNvPr>
          <p:cNvSpPr/>
          <p:nvPr/>
        </p:nvSpPr>
        <p:spPr>
          <a:xfrm>
            <a:off x="4663440" y="3172968"/>
            <a:ext cx="201168" cy="201168"/>
          </a:xfrm>
          <a:prstGeom prst="ellipse">
            <a:avLst/>
          </a:prstGeom>
          <a:solidFill>
            <a:srgbClr val="D0BB7A"/>
          </a:solidFill>
          <a:ln w="12700">
            <a:solidFill>
              <a:srgbClr val="D0BB7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E03FBF3F-F03B-221A-B452-B1B8793229E6}"/>
              </a:ext>
            </a:extLst>
          </p:cNvPr>
          <p:cNvSpPr txBox="1"/>
          <p:nvPr/>
        </p:nvSpPr>
        <p:spPr>
          <a:xfrm>
            <a:off x="5029200" y="3054096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 professional meetings at the site</a:t>
            </a:r>
            <a:endParaRPr lang="en-US" sz="140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ECC181D6-BDD6-735E-7106-CBA67DE62DDF}"/>
              </a:ext>
            </a:extLst>
          </p:cNvPr>
          <p:cNvSpPr txBox="1"/>
          <p:nvPr/>
        </p:nvSpPr>
        <p:spPr>
          <a:xfrm>
            <a:off x="457200" y="3840480"/>
            <a:ext cx="8229600" cy="548640"/>
          </a:xfrm>
          <a:prstGeom prst="roundRect">
            <a:avLst>
              <a:gd name="adj" fmla="val 13333"/>
            </a:avLst>
          </a:prstGeom>
          <a:solidFill>
            <a:srgbClr val="840028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Failure to comply is cause for immediate termination of the field experience.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10690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7498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Professional Competency and Gatekeeping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74320"/>
            <a:ext cx="494344" cy="54864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57200" y="118872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400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Problems of Professional Competency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45920"/>
            <a:ext cx="3931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Inadequate academic or clinical skill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violations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Dishonesty or insubordination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Inappropriate self-disclosure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Refusal to engage in self-reflection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Fabrication of clinical documentation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754880" y="1188720"/>
            <a:ext cx="3931920" cy="3200400"/>
          </a:xfrm>
          <a:prstGeom prst="roundRect">
            <a:avLst>
              <a:gd name="adj" fmla="val 2857"/>
            </a:avLst>
          </a:prstGeom>
          <a:solidFill>
            <a:srgbClr val="840028"/>
          </a:solidFill>
          <a:ln w="12700">
            <a:solidFill>
              <a:srgbClr val="8400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4983480" y="13258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0BB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Placement Performance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983480" y="1828800"/>
            <a:ext cx="3520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supervisor feedback is obtained during program review of concerns, if applicable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 requires satisfactory progress in practicum and internship placements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Inadequate field, clinical, or practicum performance may result in dismissal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40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309360" y="914400"/>
            <a:ext cx="2377440" cy="3291840"/>
          </a:xfrm>
          <a:prstGeom prst="roundRect">
            <a:avLst>
              <a:gd name="adj" fmla="val 576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4610" y="1280160"/>
            <a:ext cx="2306940" cy="25603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118872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2860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0B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Mental Health Counseling Department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83464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516-323-3844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cmhcprogram@molloy.edu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1407</Words>
  <Application>Microsoft Macintosh PowerPoint</Application>
  <PresentationFormat>On-screen Show (16:9)</PresentationFormat>
  <Paragraphs>251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Supervisor Orientation</dc:title>
  <dc:subject>PptxGenJS Presentation</dc:subject>
  <dc:creator>PptxGenJS</dc:creator>
  <cp:lastModifiedBy>Kellyanne Brady</cp:lastModifiedBy>
  <cp:revision>4</cp:revision>
  <dcterms:created xsi:type="dcterms:W3CDTF">2026-09-22T23:50:27Z</dcterms:created>
  <dcterms:modified xsi:type="dcterms:W3CDTF">2026-09-23T22:28:24Z</dcterms:modified>
</cp:coreProperties>
</file>