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64" r:id="rId4"/>
  </p:sldMasterIdLst>
  <p:notesMasterIdLst>
    <p:notesMasterId r:id="rId21"/>
  </p:notesMasterIdLst>
  <p:sldIdLst>
    <p:sldId id="256" r:id="rId5"/>
    <p:sldId id="258" r:id="rId6"/>
    <p:sldId id="290" r:id="rId7"/>
    <p:sldId id="278" r:id="rId8"/>
    <p:sldId id="291" r:id="rId9"/>
    <p:sldId id="302" r:id="rId10"/>
    <p:sldId id="361" r:id="rId11"/>
    <p:sldId id="296" r:id="rId12"/>
    <p:sldId id="362" r:id="rId13"/>
    <p:sldId id="298" r:id="rId14"/>
    <p:sldId id="300" r:id="rId15"/>
    <p:sldId id="305" r:id="rId16"/>
    <p:sldId id="288" r:id="rId17"/>
    <p:sldId id="283" r:id="rId18"/>
    <p:sldId id="363" r:id="rId19"/>
    <p:sldId id="360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99FF99"/>
    <a:srgbClr val="236B8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6BCA3B-4D4D-4979-8976-EE1C301F7FCC}" v="110" dt="2024-08-08T16:12:32.6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D20DE0-3F6F-40E0-B9A7-1AB0CE1A4519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1AD9F-C6FB-4BF9-97BD-A6EC88A71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566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A8858-F5A4-4A35-9910-D371D52B519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583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A8858-F5A4-4A35-9910-D371D52B519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940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A8858-F5A4-4A35-9910-D371D52B519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317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A8858-F5A4-4A35-9910-D371D52B519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786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A8858-F5A4-4A35-9910-D371D52B519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044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A8858-F5A4-4A35-9910-D371D52B519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7564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A8858-F5A4-4A35-9910-D371D52B519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876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898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8/12/2024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940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8/12/2024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258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822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584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8/12/2024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702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8/12/2024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418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8/12/2024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554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623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8/12/2024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526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8/12/2024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08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8/12/2024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581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sansdosage.blogspot.com/2012/07/anything-left.html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88E6146-1C0A-4739-84A4-CE454A7B2A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dining room table&#10;&#10;Description automatically generated">
            <a:extLst>
              <a:ext uri="{FF2B5EF4-FFF2-40B4-BE49-F238E27FC236}">
                <a16:creationId xmlns:a16="http://schemas.microsoft.com/office/drawing/2014/main" id="{AE2D8B92-B4EC-4680-8D84-899253FFD1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/>
        </p:blipFill>
        <p:spPr>
          <a:xfrm>
            <a:off x="0" y="0"/>
            <a:ext cx="12191998" cy="811897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6DB519C-E7E6-4ED7-8440-9702C70044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2126" y="4367639"/>
            <a:ext cx="8129873" cy="1852186"/>
          </a:xfrm>
          <a:prstGeom prst="rect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8B25D3-FEBE-4E0D-9378-57A9D72942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79791" y="4530145"/>
            <a:ext cx="7151914" cy="1065690"/>
          </a:xfrm>
        </p:spPr>
        <p:txBody>
          <a:bodyPr>
            <a:normAutofit/>
          </a:bodyPr>
          <a:lstStyle/>
          <a:p>
            <a:r>
              <a:rPr lang="en-US" sz="5400" i="1"/>
              <a:t>The JET Library</a:t>
            </a:r>
            <a:endParaRPr lang="en-US" sz="54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B165F8-2CEA-45A1-B966-6B170AF670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9957" y="5459506"/>
            <a:ext cx="7049918" cy="689362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rgbClr val="AC864A"/>
                </a:solidFill>
              </a:rPr>
              <a:t>Susan Bloom, MLIS, MS </a:t>
            </a:r>
          </a:p>
          <a:p>
            <a:r>
              <a:rPr lang="en-US" sz="1600" dirty="0">
                <a:solidFill>
                  <a:srgbClr val="AC864A"/>
                </a:solidFill>
              </a:rPr>
              <a:t>Associate Librarian, Head of Instruction and Outreach</a:t>
            </a:r>
          </a:p>
        </p:txBody>
      </p:sp>
    </p:spTree>
    <p:extLst>
      <p:ext uri="{BB962C8B-B14F-4D97-AF65-F5344CB8AC3E}">
        <p14:creationId xmlns:p14="http://schemas.microsoft.com/office/powerpoint/2010/main" val="961028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2">
            <a:extLst>
              <a:ext uri="{FF2B5EF4-FFF2-40B4-BE49-F238E27FC236}">
                <a16:creationId xmlns:a16="http://schemas.microsoft.com/office/drawing/2014/main" id="{168D8C5A-D6A8-4B82-A915-65B3BE9DE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1" name="Rectangle 34">
            <a:extLst>
              <a:ext uri="{FF2B5EF4-FFF2-40B4-BE49-F238E27FC236}">
                <a16:creationId xmlns:a16="http://schemas.microsoft.com/office/drawing/2014/main" id="{1A4306A5-A549-4C0D-A7D2-34D4D4A99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32" name="Rectangle 36">
            <a:extLst>
              <a:ext uri="{FF2B5EF4-FFF2-40B4-BE49-F238E27FC236}">
                <a16:creationId xmlns:a16="http://schemas.microsoft.com/office/drawing/2014/main" id="{488E6146-1C0A-4739-84A4-CE454A7B2A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D7A6C3-50FD-4E82-8BDC-287B216124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25" r="4442" b="1"/>
          <a:stretch/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56DB519C-E7E6-4ED7-8440-9702C70044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67639"/>
            <a:ext cx="11707367" cy="1852186"/>
          </a:xfrm>
          <a:prstGeom prst="rect">
            <a:avLst/>
          </a:prstGeom>
          <a:solidFill>
            <a:srgbClr val="385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9A78C0-0EB7-47BE-9CF6-F869621AB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590661"/>
            <a:ext cx="10210862" cy="106569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Faculty Resource Guide</a:t>
            </a:r>
          </a:p>
        </p:txBody>
      </p:sp>
    </p:spTree>
    <p:extLst>
      <p:ext uri="{BB962C8B-B14F-4D97-AF65-F5344CB8AC3E}">
        <p14:creationId xmlns:p14="http://schemas.microsoft.com/office/powerpoint/2010/main" val="231988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6D6F595-CA93-C2BA-5DB4-B4824A5BFE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2553" y="0"/>
            <a:ext cx="7246894" cy="6858000"/>
          </a:xfrm>
          <a:prstGeom prst="rect">
            <a:avLst/>
          </a:prstGeom>
        </p:spPr>
      </p:pic>
      <p:cxnSp>
        <p:nvCxnSpPr>
          <p:cNvPr id="6" name="Straight Arrow Connector 5"/>
          <p:cNvCxnSpPr>
            <a:cxnSpLocks/>
          </p:cNvCxnSpPr>
          <p:nvPr/>
        </p:nvCxnSpPr>
        <p:spPr>
          <a:xfrm flipH="1">
            <a:off x="8978428" y="1069387"/>
            <a:ext cx="1482037" cy="1248683"/>
          </a:xfrm>
          <a:prstGeom prst="straightConnector1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1AED4449-D601-B3E2-ACC5-47D0EC85FE84}"/>
              </a:ext>
            </a:extLst>
          </p:cNvPr>
          <p:cNvSpPr/>
          <p:nvPr/>
        </p:nvSpPr>
        <p:spPr>
          <a:xfrm>
            <a:off x="2427729" y="600635"/>
            <a:ext cx="1964977" cy="5979459"/>
          </a:xfrm>
          <a:prstGeom prst="rect">
            <a:avLst/>
          </a:prstGeom>
          <a:noFill/>
          <a:ln w="76200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67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75E7F9D-0C85-E2E2-9BB0-9FAB47D90E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297" y="0"/>
            <a:ext cx="65534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5059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 up of a blackboard&#10;&#10;Description automatically generated">
            <a:extLst>
              <a:ext uri="{FF2B5EF4-FFF2-40B4-BE49-F238E27FC236}">
                <a16:creationId xmlns:a16="http://schemas.microsoft.com/office/drawing/2014/main" id="{656F2D89-74B3-4836-917F-2852352A38E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861" b="36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4555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BAB69-4A74-42D6-ADA7-71AF9E4807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4366543"/>
            <a:ext cx="1915399" cy="1065690"/>
          </a:xfrm>
        </p:spPr>
        <p:txBody>
          <a:bodyPr>
            <a:normAutofit/>
          </a:bodyPr>
          <a:lstStyle/>
          <a:p>
            <a:pPr algn="ctr"/>
            <a:r>
              <a:rPr lang="en-US" sz="2000" dirty="0"/>
              <a:t>Ways to contact </a:t>
            </a:r>
            <a:br>
              <a:rPr lang="en-US" sz="2000" dirty="0"/>
            </a:br>
            <a:r>
              <a:rPr lang="en-US" sz="2000" dirty="0"/>
              <a:t>a librarian</a:t>
            </a:r>
          </a:p>
        </p:txBody>
      </p:sp>
      <p:pic>
        <p:nvPicPr>
          <p:cNvPr id="6" name="Picture 2" descr="A picture containing indoor, boy, child, playing&#10;&#10;Description automatically generated">
            <a:extLst>
              <a:ext uri="{FF2B5EF4-FFF2-40B4-BE49-F238E27FC236}">
                <a16:creationId xmlns:a16="http://schemas.microsoft.com/office/drawing/2014/main" id="{38C14F27-932C-481C-93EE-73854E32EB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3076500" y="18660"/>
            <a:ext cx="9119119" cy="683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90248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48076CB-46A9-6CBA-4DD4-3BB1270F1D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6"/>
          <a:stretch/>
        </p:blipFill>
        <p:spPr>
          <a:xfrm>
            <a:off x="1493239" y="-14405"/>
            <a:ext cx="9227682" cy="6872405"/>
          </a:xfrm>
          <a:prstGeom prst="rect">
            <a:avLst/>
          </a:prstGeom>
        </p:spPr>
      </p:pic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1FF7E79-988D-6F71-0B4C-F080E68029E5}"/>
              </a:ext>
            </a:extLst>
          </p:cNvPr>
          <p:cNvCxnSpPr>
            <a:cxnSpLocks/>
          </p:cNvCxnSpPr>
          <p:nvPr/>
        </p:nvCxnSpPr>
        <p:spPr>
          <a:xfrm flipH="1">
            <a:off x="2861303" y="3097841"/>
            <a:ext cx="2383049" cy="0"/>
          </a:xfrm>
          <a:prstGeom prst="straightConnector1">
            <a:avLst/>
          </a:prstGeom>
          <a:ln w="76200">
            <a:solidFill>
              <a:schemeClr val="tx2">
                <a:lumMod val="50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5588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76338"/>
            <a:ext cx="12254753" cy="5980574"/>
          </a:xfrm>
        </p:spPr>
      </p:pic>
      <p:cxnSp>
        <p:nvCxnSpPr>
          <p:cNvPr id="6" name="Straight Arrow Connector 5"/>
          <p:cNvCxnSpPr/>
          <p:nvPr/>
        </p:nvCxnSpPr>
        <p:spPr>
          <a:xfrm>
            <a:off x="2770094" y="1197329"/>
            <a:ext cx="1498750" cy="193569"/>
          </a:xfrm>
          <a:prstGeom prst="straightConnector1">
            <a:avLst/>
          </a:prstGeom>
          <a:ln w="76200"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5004795" y="1867687"/>
            <a:ext cx="2554605" cy="274320"/>
          </a:xfrm>
          <a:prstGeom prst="straightConnector1">
            <a:avLst/>
          </a:prstGeom>
          <a:ln w="76200"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2F001883-7FF8-B362-52FC-0DD9DA71D7B6}"/>
              </a:ext>
            </a:extLst>
          </p:cNvPr>
          <p:cNvCxnSpPr/>
          <p:nvPr/>
        </p:nvCxnSpPr>
        <p:spPr>
          <a:xfrm flipH="1">
            <a:off x="5154533" y="2639542"/>
            <a:ext cx="2554605" cy="274320"/>
          </a:xfrm>
          <a:prstGeom prst="straightConnector1">
            <a:avLst/>
          </a:prstGeom>
          <a:ln w="76200">
            <a:solidFill>
              <a:schemeClr val="accent3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664253F4-D66D-7066-2F14-35B6FE893E43}"/>
              </a:ext>
            </a:extLst>
          </p:cNvPr>
          <p:cNvCxnSpPr/>
          <p:nvPr/>
        </p:nvCxnSpPr>
        <p:spPr>
          <a:xfrm flipH="1">
            <a:off x="5255807" y="3372346"/>
            <a:ext cx="2554605" cy="274320"/>
          </a:xfrm>
          <a:prstGeom prst="straightConnector1">
            <a:avLst/>
          </a:prstGeom>
          <a:ln w="76200">
            <a:solidFill>
              <a:schemeClr val="accent4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EB66A65-CF47-709D-D5F3-B39A5745D79E}"/>
              </a:ext>
            </a:extLst>
          </p:cNvPr>
          <p:cNvCxnSpPr/>
          <p:nvPr/>
        </p:nvCxnSpPr>
        <p:spPr>
          <a:xfrm flipH="1">
            <a:off x="5541832" y="4179119"/>
            <a:ext cx="2554605" cy="274320"/>
          </a:xfrm>
          <a:prstGeom prst="straightConnector1">
            <a:avLst/>
          </a:prstGeom>
          <a:ln w="76200">
            <a:solidFill>
              <a:schemeClr val="accent5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6D436A6-BA04-9B36-F6DE-5FADA28E0EEA}"/>
              </a:ext>
            </a:extLst>
          </p:cNvPr>
          <p:cNvCxnSpPr/>
          <p:nvPr/>
        </p:nvCxnSpPr>
        <p:spPr>
          <a:xfrm flipH="1">
            <a:off x="5029528" y="4985892"/>
            <a:ext cx="2554605" cy="274320"/>
          </a:xfrm>
          <a:prstGeom prst="straightConnector1">
            <a:avLst/>
          </a:prstGeom>
          <a:ln w="76200">
            <a:solidFill>
              <a:schemeClr val="accent6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2088282" y="2688955"/>
            <a:ext cx="89647" cy="2296937"/>
          </a:xfrm>
          <a:prstGeom prst="straightConnector1">
            <a:avLst/>
          </a:prstGeom>
          <a:ln w="76200"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105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0CA22-264D-4694-BC87-92AE571DB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3837"/>
            <a:ext cx="3200401" cy="4601183"/>
          </a:xfrm>
        </p:spPr>
        <p:txBody>
          <a:bodyPr>
            <a:normAutofit/>
          </a:bodyPr>
          <a:lstStyle/>
          <a:p>
            <a:r>
              <a:rPr lang="en-US" sz="6000" dirty="0"/>
              <a:t>Sections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B71DE-6085-438E-BFB3-143DBFD2C6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rgbClr val="FFFFFF"/>
                </a:solidFill>
              </a:rPr>
              <a:t>JET Homepage</a:t>
            </a:r>
          </a:p>
          <a:p>
            <a:r>
              <a:rPr lang="en-US" sz="5400" dirty="0">
                <a:solidFill>
                  <a:srgbClr val="FFFFFF"/>
                </a:solidFill>
              </a:rPr>
              <a:t>Faculty Resources</a:t>
            </a:r>
          </a:p>
          <a:p>
            <a:r>
              <a:rPr lang="en-US" sz="5400" dirty="0">
                <a:solidFill>
                  <a:srgbClr val="FFFFFF"/>
                </a:solidFill>
              </a:rPr>
              <a:t>Faculty Resources Guide</a:t>
            </a:r>
          </a:p>
          <a:p>
            <a:r>
              <a:rPr lang="en-US" sz="5400" dirty="0">
                <a:solidFill>
                  <a:srgbClr val="FFFFFF"/>
                </a:solidFill>
              </a:rPr>
              <a:t>Help</a:t>
            </a:r>
          </a:p>
        </p:txBody>
      </p:sp>
    </p:spTree>
    <p:extLst>
      <p:ext uri="{BB962C8B-B14F-4D97-AF65-F5344CB8AC3E}">
        <p14:creationId xmlns:p14="http://schemas.microsoft.com/office/powerpoint/2010/main" val="2535143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me Sweet Home">
            <a:extLst>
              <a:ext uri="{FF2B5EF4-FFF2-40B4-BE49-F238E27FC236}">
                <a16:creationId xmlns:a16="http://schemas.microsoft.com/office/drawing/2014/main" id="{E8922718-7DF3-4448-839C-B55C6DB91D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2659224" y="-7776"/>
            <a:ext cx="6876662" cy="687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210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4F4D2B-A7B0-6DC6-14C2-6069ACB1185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7235"/>
            <a:ext cx="12192000" cy="6723529"/>
          </a:xfrm>
          <a:prstGeom prst="rect">
            <a:avLst/>
          </a:prstGeom>
        </p:spPr>
      </p:pic>
      <p:cxnSp>
        <p:nvCxnSpPr>
          <p:cNvPr id="6" name="Straight Arrow Connector 5"/>
          <p:cNvCxnSpPr>
            <a:cxnSpLocks/>
          </p:cNvCxnSpPr>
          <p:nvPr/>
        </p:nvCxnSpPr>
        <p:spPr>
          <a:xfrm>
            <a:off x="11250706" y="923365"/>
            <a:ext cx="83314" cy="5754436"/>
          </a:xfrm>
          <a:prstGeom prst="straightConnector1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D5C75FB-E23E-8EFE-7F35-4659324E21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163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3F8729-52C9-684E-FD68-73F9B7ECEF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2440"/>
            <a:ext cx="12192000" cy="607312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/>
        </p:blipFill>
        <p:spPr>
          <a:xfrm>
            <a:off x="-2062" y="196554"/>
            <a:ext cx="12306911" cy="6563170"/>
          </a:xfr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3C49899-3FE7-4BBC-A021-3BEFB253247B}"/>
              </a:ext>
            </a:extLst>
          </p:cNvPr>
          <p:cNvCxnSpPr>
            <a:cxnSpLocks/>
          </p:cNvCxnSpPr>
          <p:nvPr/>
        </p:nvCxnSpPr>
        <p:spPr>
          <a:xfrm>
            <a:off x="2443260" y="4856999"/>
            <a:ext cx="1950605" cy="1170429"/>
          </a:xfrm>
          <a:prstGeom prst="straightConnector1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00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017703B-3602-D241-CEFA-D4A6CB8635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848"/>
            <a:ext cx="12192000" cy="6794303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3C49899-3FE7-4BBC-A021-3BEFB253247B}"/>
              </a:ext>
            </a:extLst>
          </p:cNvPr>
          <p:cNvCxnSpPr>
            <a:cxnSpLocks/>
          </p:cNvCxnSpPr>
          <p:nvPr/>
        </p:nvCxnSpPr>
        <p:spPr>
          <a:xfrm flipH="1" flipV="1">
            <a:off x="262084" y="3506350"/>
            <a:ext cx="1753299" cy="2718032"/>
          </a:xfrm>
          <a:prstGeom prst="straightConnector1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952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B34780-4602-79A8-0DE5-A4E3ACB09E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7127" y="0"/>
            <a:ext cx="8977746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260EADA-3CFE-7502-D9E5-E4202F0EDF86}"/>
              </a:ext>
            </a:extLst>
          </p:cNvPr>
          <p:cNvSpPr/>
          <p:nvPr/>
        </p:nvSpPr>
        <p:spPr>
          <a:xfrm>
            <a:off x="1742114" y="777667"/>
            <a:ext cx="8707772" cy="803305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86BFDD9-C170-2ECD-0F94-9F0F915E2791}"/>
              </a:ext>
            </a:extLst>
          </p:cNvPr>
          <p:cNvCxnSpPr>
            <a:cxnSpLocks/>
          </p:cNvCxnSpPr>
          <p:nvPr/>
        </p:nvCxnSpPr>
        <p:spPr>
          <a:xfrm flipH="1">
            <a:off x="3035921" y="2875230"/>
            <a:ext cx="2477959" cy="0"/>
          </a:xfrm>
          <a:prstGeom prst="straightConnector1">
            <a:avLst/>
          </a:prstGeom>
          <a:ln w="76200">
            <a:solidFill>
              <a:schemeClr val="accent3">
                <a:lumMod val="60000"/>
                <a:lumOff val="40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62E5C15-A612-285F-1C40-55B913CC8F2F}"/>
              </a:ext>
            </a:extLst>
          </p:cNvPr>
          <p:cNvCxnSpPr>
            <a:cxnSpLocks/>
          </p:cNvCxnSpPr>
          <p:nvPr/>
        </p:nvCxnSpPr>
        <p:spPr>
          <a:xfrm flipH="1">
            <a:off x="3843833" y="3991462"/>
            <a:ext cx="2477959" cy="0"/>
          </a:xfrm>
          <a:prstGeom prst="straightConnector1">
            <a:avLst/>
          </a:prstGeom>
          <a:ln w="76200">
            <a:solidFill>
              <a:schemeClr val="accent3">
                <a:lumMod val="60000"/>
                <a:lumOff val="40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F86CB8F-35D3-5884-2D85-B65BF76AA47E}"/>
              </a:ext>
            </a:extLst>
          </p:cNvPr>
          <p:cNvCxnSpPr>
            <a:cxnSpLocks/>
          </p:cNvCxnSpPr>
          <p:nvPr/>
        </p:nvCxnSpPr>
        <p:spPr>
          <a:xfrm flipH="1">
            <a:off x="3843833" y="4306483"/>
            <a:ext cx="2477959" cy="0"/>
          </a:xfrm>
          <a:prstGeom prst="straightConnector1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6E9DFC1-58E2-9A67-8C33-F8CEC7493064}"/>
              </a:ext>
            </a:extLst>
          </p:cNvPr>
          <p:cNvCxnSpPr>
            <a:cxnSpLocks/>
          </p:cNvCxnSpPr>
          <p:nvPr/>
        </p:nvCxnSpPr>
        <p:spPr>
          <a:xfrm flipH="1">
            <a:off x="3843833" y="4568555"/>
            <a:ext cx="2477959" cy="0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5BD7195-43DA-A473-FE0E-6867A3F0429E}"/>
              </a:ext>
            </a:extLst>
          </p:cNvPr>
          <p:cNvCxnSpPr>
            <a:cxnSpLocks/>
          </p:cNvCxnSpPr>
          <p:nvPr/>
        </p:nvCxnSpPr>
        <p:spPr>
          <a:xfrm flipH="1">
            <a:off x="3843833" y="4875449"/>
            <a:ext cx="2477959" cy="0"/>
          </a:xfrm>
          <a:prstGeom prst="straightConnector1">
            <a:avLst/>
          </a:prstGeom>
          <a:ln w="76200">
            <a:solidFill>
              <a:schemeClr val="tx2">
                <a:lumMod val="50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96093FD-4EE9-59F5-ED98-D84A9F2FC120}"/>
              </a:ext>
            </a:extLst>
          </p:cNvPr>
          <p:cNvCxnSpPr>
            <a:cxnSpLocks/>
          </p:cNvCxnSpPr>
          <p:nvPr/>
        </p:nvCxnSpPr>
        <p:spPr>
          <a:xfrm flipH="1">
            <a:off x="3776793" y="5183181"/>
            <a:ext cx="2544999" cy="0"/>
          </a:xfrm>
          <a:prstGeom prst="straightConnector1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B887B9D-4ACC-6CCF-8604-DFFB619057E3}"/>
              </a:ext>
            </a:extLst>
          </p:cNvPr>
          <p:cNvCxnSpPr>
            <a:cxnSpLocks/>
          </p:cNvCxnSpPr>
          <p:nvPr/>
        </p:nvCxnSpPr>
        <p:spPr>
          <a:xfrm>
            <a:off x="2292870" y="4478405"/>
            <a:ext cx="2475822" cy="0"/>
          </a:xfrm>
          <a:prstGeom prst="straightConnector1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F183BF0-3659-0871-8827-9659F9589857}"/>
              </a:ext>
            </a:extLst>
          </p:cNvPr>
          <p:cNvCxnSpPr>
            <a:cxnSpLocks/>
          </p:cNvCxnSpPr>
          <p:nvPr/>
        </p:nvCxnSpPr>
        <p:spPr>
          <a:xfrm>
            <a:off x="2292870" y="4875449"/>
            <a:ext cx="2475822" cy="0"/>
          </a:xfrm>
          <a:prstGeom prst="straightConnector1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A2D61F0-D93B-4452-10B8-8BDE3D1A302E}"/>
              </a:ext>
            </a:extLst>
          </p:cNvPr>
          <p:cNvCxnSpPr>
            <a:cxnSpLocks/>
          </p:cNvCxnSpPr>
          <p:nvPr/>
        </p:nvCxnSpPr>
        <p:spPr>
          <a:xfrm>
            <a:off x="2292870" y="5556180"/>
            <a:ext cx="2475822" cy="0"/>
          </a:xfrm>
          <a:prstGeom prst="straightConnector1">
            <a:avLst/>
          </a:prstGeom>
          <a:ln w="76200">
            <a:solidFill>
              <a:schemeClr val="accent3">
                <a:lumMod val="40000"/>
                <a:lumOff val="60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3159705-49D1-6AB3-75D6-6335B23335BB}"/>
              </a:ext>
            </a:extLst>
          </p:cNvPr>
          <p:cNvCxnSpPr>
            <a:cxnSpLocks/>
          </p:cNvCxnSpPr>
          <p:nvPr/>
        </p:nvCxnSpPr>
        <p:spPr>
          <a:xfrm>
            <a:off x="2292870" y="5931264"/>
            <a:ext cx="2475822" cy="0"/>
          </a:xfrm>
          <a:prstGeom prst="straightConnector1">
            <a:avLst/>
          </a:prstGeom>
          <a:ln w="76200">
            <a:solidFill>
              <a:schemeClr val="accent4">
                <a:lumMod val="40000"/>
                <a:lumOff val="60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0E14A56-5CF8-CDB2-C68F-9A2AEBCF09DA}"/>
              </a:ext>
            </a:extLst>
          </p:cNvPr>
          <p:cNvCxnSpPr>
            <a:cxnSpLocks/>
          </p:cNvCxnSpPr>
          <p:nvPr/>
        </p:nvCxnSpPr>
        <p:spPr>
          <a:xfrm>
            <a:off x="2356881" y="6304441"/>
            <a:ext cx="2475822" cy="0"/>
          </a:xfrm>
          <a:prstGeom prst="straightConnector1">
            <a:avLst/>
          </a:prstGeom>
          <a:ln w="76200">
            <a:solidFill>
              <a:schemeClr val="accent5">
                <a:lumMod val="40000"/>
                <a:lumOff val="60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BEC7E8B-3F90-5E8D-6D46-9C73EA3DAFF9}"/>
              </a:ext>
            </a:extLst>
          </p:cNvPr>
          <p:cNvCxnSpPr>
            <a:cxnSpLocks/>
          </p:cNvCxnSpPr>
          <p:nvPr/>
        </p:nvCxnSpPr>
        <p:spPr>
          <a:xfrm flipH="1">
            <a:off x="3159554" y="3360634"/>
            <a:ext cx="2354326" cy="0"/>
          </a:xfrm>
          <a:prstGeom prst="straightConnector1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5044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2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2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2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2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168D8C5A-D6A8-4B82-A915-65B3BE9DE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A4306A5-A549-4C0D-A7D2-34D4D4A99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488E6146-1C0A-4739-84A4-CE454A7B2A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D7A6C3-50FD-4E82-8BDC-287B216124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557" b="18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56DB519C-E7E6-4ED7-8440-9702C70044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67639"/>
            <a:ext cx="11707367" cy="1852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9A78C0-0EB7-47BE-9CF6-F869621AB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590661"/>
            <a:ext cx="10210862" cy="106569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Faculty Resources </a:t>
            </a:r>
          </a:p>
        </p:txBody>
      </p:sp>
    </p:spTree>
    <p:extLst>
      <p:ext uri="{BB962C8B-B14F-4D97-AF65-F5344CB8AC3E}">
        <p14:creationId xmlns:p14="http://schemas.microsoft.com/office/powerpoint/2010/main" val="3605146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893598B-6252-E18C-CE64-68C3E4A19AC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995404" y="0"/>
            <a:ext cx="7846293" cy="687802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7EAC369-A3C1-1933-A4B3-05FEB9D7AB58}"/>
              </a:ext>
            </a:extLst>
          </p:cNvPr>
          <p:cNvSpPr/>
          <p:nvPr/>
        </p:nvSpPr>
        <p:spPr>
          <a:xfrm>
            <a:off x="5307106" y="1217103"/>
            <a:ext cx="3962400" cy="842682"/>
          </a:xfrm>
          <a:prstGeom prst="rect">
            <a:avLst/>
          </a:prstGeom>
          <a:noFill/>
          <a:ln w="7620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E062B34-CD69-1941-EBFB-85E7248D9569}"/>
              </a:ext>
            </a:extLst>
          </p:cNvPr>
          <p:cNvSpPr/>
          <p:nvPr/>
        </p:nvSpPr>
        <p:spPr>
          <a:xfrm>
            <a:off x="5378824" y="2018394"/>
            <a:ext cx="3962400" cy="1110288"/>
          </a:xfrm>
          <a:prstGeom prst="rect">
            <a:avLst/>
          </a:prstGeom>
          <a:noFill/>
          <a:ln w="7620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764D98-9BA9-BDFC-D625-1831F0A6272A}"/>
              </a:ext>
            </a:extLst>
          </p:cNvPr>
          <p:cNvSpPr/>
          <p:nvPr/>
        </p:nvSpPr>
        <p:spPr>
          <a:xfrm>
            <a:off x="5410171" y="3083477"/>
            <a:ext cx="3962400" cy="877206"/>
          </a:xfrm>
          <a:prstGeom prst="rect">
            <a:avLst/>
          </a:prstGeom>
          <a:noFill/>
          <a:ln w="76200"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B270471-90E1-48EC-0382-4F914DB784EF}"/>
              </a:ext>
            </a:extLst>
          </p:cNvPr>
          <p:cNvSpPr/>
          <p:nvPr/>
        </p:nvSpPr>
        <p:spPr>
          <a:xfrm>
            <a:off x="5378824" y="3910711"/>
            <a:ext cx="3657600" cy="1970135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BC4D91D-308C-54BC-2B7E-3F30AB1016DC}"/>
              </a:ext>
            </a:extLst>
          </p:cNvPr>
          <p:cNvCxnSpPr>
            <a:cxnSpLocks/>
          </p:cNvCxnSpPr>
          <p:nvPr/>
        </p:nvCxnSpPr>
        <p:spPr>
          <a:xfrm>
            <a:off x="3827929" y="2947289"/>
            <a:ext cx="1860147" cy="1333070"/>
          </a:xfrm>
          <a:prstGeom prst="straightConnector1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F292DC0F-4F7F-56A5-F2B8-9E08747D3464}"/>
              </a:ext>
            </a:extLst>
          </p:cNvPr>
          <p:cNvSpPr/>
          <p:nvPr/>
        </p:nvSpPr>
        <p:spPr>
          <a:xfrm>
            <a:off x="5410171" y="5791200"/>
            <a:ext cx="2003642" cy="1066800"/>
          </a:xfrm>
          <a:prstGeom prst="rect">
            <a:avLst/>
          </a:prstGeom>
          <a:noFill/>
          <a:ln w="7620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582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2" grpId="0" animBg="1"/>
      <p:bldP spid="2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Frame">
  <a:themeElements>
    <a:clrScheme name="Departures">
      <a:dk1>
        <a:srgbClr val="323232"/>
      </a:dk1>
      <a:lt1>
        <a:sysClr val="window" lastClr="FFFFFF"/>
      </a:lt1>
      <a:dk2>
        <a:srgbClr val="323232"/>
      </a:dk2>
      <a:lt2>
        <a:srgbClr val="E3DED1"/>
      </a:lt2>
      <a:accent1>
        <a:srgbClr val="900818"/>
      </a:accent1>
      <a:accent2>
        <a:srgbClr val="8E620A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39D77354-939E-4A26-AE51-B3F9618B14B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DC72C0EE923C448ACEA129A1194BC7" ma:contentTypeVersion="13" ma:contentTypeDescription="Create a new document." ma:contentTypeScope="" ma:versionID="cea6d7ef78979422f5de696b6671ef65">
  <xsd:schema xmlns:xsd="http://www.w3.org/2001/XMLSchema" xmlns:xs="http://www.w3.org/2001/XMLSchema" xmlns:p="http://schemas.microsoft.com/office/2006/metadata/properties" xmlns:ns3="11dee4e3-6fde-4ec0-8498-8c25d1dd5287" xmlns:ns4="e6ecfff5-8a12-4c54-a86b-cd18531e8d2e" targetNamespace="http://schemas.microsoft.com/office/2006/metadata/properties" ma:root="true" ma:fieldsID="0e17f6fa91c64878c8efdab26517975f" ns3:_="" ns4:_="">
    <xsd:import namespace="11dee4e3-6fde-4ec0-8498-8c25d1dd5287"/>
    <xsd:import namespace="e6ecfff5-8a12-4c54-a86b-cd18531e8d2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dee4e3-6fde-4ec0-8498-8c25d1dd52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ecfff5-8a12-4c54-a86b-cd18531e8d2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205863F-72C9-415D-BDB6-4C9327A4EAA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856D0C-F629-4762-8C52-10F9F024729A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dcmitype/"/>
    <ds:schemaRef ds:uri="http://schemas.openxmlformats.org/package/2006/metadata/core-properties"/>
    <ds:schemaRef ds:uri="11dee4e3-6fde-4ec0-8498-8c25d1dd5287"/>
    <ds:schemaRef ds:uri="http://purl.org/dc/elements/1.1/"/>
    <ds:schemaRef ds:uri="http://schemas.microsoft.com/office/infopath/2007/PartnerControls"/>
    <ds:schemaRef ds:uri="e6ecfff5-8a12-4c54-a86b-cd18531e8d2e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404D618-98CC-429C-8FD4-979B31A001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dee4e3-6fde-4ec0-8498-8c25d1dd5287"/>
    <ds:schemaRef ds:uri="e6ecfff5-8a12-4c54-a86b-cd18531e8d2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44</Words>
  <Application>Microsoft Office PowerPoint</Application>
  <PresentationFormat>Widescreen</PresentationFormat>
  <Paragraphs>18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Calibri</vt:lpstr>
      <vt:lpstr>Corbel</vt:lpstr>
      <vt:lpstr>Wingdings 2</vt:lpstr>
      <vt:lpstr>Frame</vt:lpstr>
      <vt:lpstr>The JET Library</vt:lpstr>
      <vt:lpstr>Sections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Faculty Resources </vt:lpstr>
      <vt:lpstr>PowerPoint Presentation</vt:lpstr>
      <vt:lpstr>Faculty Resource Guide</vt:lpstr>
      <vt:lpstr>PowerPoint Presentation</vt:lpstr>
      <vt:lpstr>PowerPoint Presentation</vt:lpstr>
      <vt:lpstr>PowerPoint Presentation</vt:lpstr>
      <vt:lpstr>Ways to contact  a librarian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JET Library</dc:title>
  <dc:creator>Susan Bloom</dc:creator>
  <cp:lastModifiedBy>Ciara Dempsey</cp:lastModifiedBy>
  <cp:revision>3</cp:revision>
  <dcterms:created xsi:type="dcterms:W3CDTF">2020-08-04T14:56:11Z</dcterms:created>
  <dcterms:modified xsi:type="dcterms:W3CDTF">2024-08-12T15:19:27Z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0x010100D6DC72C0EE923C448ACEA129A1194BC7</vt:lpwstr>
  </property>
</Properties>
</file>