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Arimo Bold" charset="1" panose="020B0704020202020204"/>
      <p:regular r:id="rId12"/>
    </p:embeddedFont>
    <p:embeddedFont>
      <p:font typeface="Arimo Italics" charset="1" panose="020B0604020202090204"/>
      <p:regular r:id="rId13"/>
    </p:embeddedFont>
    <p:embeddedFont>
      <p:font typeface="Arimo" charset="1" panose="020B0604020202020204"/>
      <p:regular r:id="rId14"/>
    </p:embeddedFont>
    <p:embeddedFont>
      <p:font typeface="DM Sans Bold" charset="1" panose="00000000000000000000"/>
      <p:regular r:id="rId15"/>
    </p:embeddedFont>
    <p:embeddedFont>
      <p:font typeface="DM Sans" charset="1" panose="00000000000000000000"/>
      <p:regular r:id="rId16"/>
    </p:embeddedFont>
    <p:embeddedFont>
      <p:font typeface="Libre Baskerville Bold" charset="1" panose="020000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 Id="rId7"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581839" y="689619"/>
            <a:ext cx="6974842" cy="6974842"/>
          </a:xfrm>
          <a:custGeom>
            <a:avLst/>
            <a:gdLst/>
            <a:ahLst/>
            <a:cxnLst/>
            <a:rect r="r" b="b" t="t" l="l"/>
            <a:pathLst>
              <a:path h="6974842" w="6974842">
                <a:moveTo>
                  <a:pt x="0" y="0"/>
                </a:moveTo>
                <a:lnTo>
                  <a:pt x="6974842" y="0"/>
                </a:lnTo>
                <a:lnTo>
                  <a:pt x="6974842" y="6974842"/>
                </a:lnTo>
                <a:lnTo>
                  <a:pt x="0" y="6974842"/>
                </a:lnTo>
                <a:lnTo>
                  <a:pt x="0" y="0"/>
                </a:lnTo>
                <a:close/>
              </a:path>
            </a:pathLst>
          </a:custGeom>
          <a:blipFill>
            <a:blip r:embed="rId2"/>
            <a:stretch>
              <a:fillRect l="0" t="0" r="0" b="0"/>
            </a:stretch>
          </a:blipFill>
        </p:spPr>
      </p:sp>
      <p:grpSp>
        <p:nvGrpSpPr>
          <p:cNvPr name="Group 3" id="3"/>
          <p:cNvGrpSpPr/>
          <p:nvPr/>
        </p:nvGrpSpPr>
        <p:grpSpPr>
          <a:xfrm rot="0">
            <a:off x="1790568" y="7979447"/>
            <a:ext cx="6607945" cy="1923072"/>
            <a:chOff x="0" y="0"/>
            <a:chExt cx="1740364" cy="506488"/>
          </a:xfrm>
        </p:grpSpPr>
        <p:sp>
          <p:nvSpPr>
            <p:cNvPr name="Freeform 4" id="4"/>
            <p:cNvSpPr/>
            <p:nvPr/>
          </p:nvSpPr>
          <p:spPr>
            <a:xfrm flipH="false" flipV="false" rot="0">
              <a:off x="0" y="0"/>
              <a:ext cx="1740364" cy="506488"/>
            </a:xfrm>
            <a:custGeom>
              <a:avLst/>
              <a:gdLst/>
              <a:ahLst/>
              <a:cxnLst/>
              <a:rect r="r" b="b" t="t" l="l"/>
              <a:pathLst>
                <a:path h="506488" w="1740364">
                  <a:moveTo>
                    <a:pt x="59752" y="0"/>
                  </a:moveTo>
                  <a:lnTo>
                    <a:pt x="1680612" y="0"/>
                  </a:lnTo>
                  <a:cubicBezTo>
                    <a:pt x="1696459" y="0"/>
                    <a:pt x="1711658" y="6295"/>
                    <a:pt x="1722863" y="17501"/>
                  </a:cubicBezTo>
                  <a:cubicBezTo>
                    <a:pt x="1734069" y="28707"/>
                    <a:pt x="1740364" y="43905"/>
                    <a:pt x="1740364" y="59752"/>
                  </a:cubicBezTo>
                  <a:lnTo>
                    <a:pt x="1740364" y="446736"/>
                  </a:lnTo>
                  <a:cubicBezTo>
                    <a:pt x="1740364" y="462583"/>
                    <a:pt x="1734069" y="477781"/>
                    <a:pt x="1722863" y="488987"/>
                  </a:cubicBezTo>
                  <a:cubicBezTo>
                    <a:pt x="1711658" y="500193"/>
                    <a:pt x="1696459" y="506488"/>
                    <a:pt x="1680612" y="506488"/>
                  </a:cubicBezTo>
                  <a:lnTo>
                    <a:pt x="59752" y="506488"/>
                  </a:lnTo>
                  <a:cubicBezTo>
                    <a:pt x="43905" y="506488"/>
                    <a:pt x="28707" y="500193"/>
                    <a:pt x="17501" y="488987"/>
                  </a:cubicBezTo>
                  <a:cubicBezTo>
                    <a:pt x="6295" y="477781"/>
                    <a:pt x="0" y="462583"/>
                    <a:pt x="0" y="446736"/>
                  </a:cubicBezTo>
                  <a:lnTo>
                    <a:pt x="0" y="59752"/>
                  </a:lnTo>
                  <a:cubicBezTo>
                    <a:pt x="0" y="43905"/>
                    <a:pt x="6295" y="28707"/>
                    <a:pt x="17501" y="17501"/>
                  </a:cubicBezTo>
                  <a:cubicBezTo>
                    <a:pt x="28707" y="6295"/>
                    <a:pt x="43905" y="0"/>
                    <a:pt x="59752" y="0"/>
                  </a:cubicBezTo>
                  <a:close/>
                </a:path>
              </a:pathLst>
            </a:custGeom>
            <a:solidFill>
              <a:srgbClr val="D9D9D9"/>
            </a:solidFill>
          </p:spPr>
        </p:sp>
        <p:sp>
          <p:nvSpPr>
            <p:cNvPr name="TextBox 5" id="5"/>
            <p:cNvSpPr txBox="true"/>
            <p:nvPr/>
          </p:nvSpPr>
          <p:spPr>
            <a:xfrm>
              <a:off x="0" y="-9525"/>
              <a:ext cx="1740364" cy="516013"/>
            </a:xfrm>
            <a:prstGeom prst="rect">
              <a:avLst/>
            </a:prstGeom>
          </p:spPr>
          <p:txBody>
            <a:bodyPr anchor="ctr" rtlCol="false" tIns="50800" lIns="50800" bIns="50800" rIns="50800"/>
            <a:lstStyle/>
            <a:p>
              <a:pPr algn="ctr">
                <a:lnSpc>
                  <a:spcPts val="2999"/>
                </a:lnSpc>
              </a:pPr>
              <a:r>
                <a:rPr lang="en-US" sz="2499" b="true">
                  <a:solidFill>
                    <a:srgbClr val="960423"/>
                  </a:solidFill>
                  <a:latin typeface="Arimo Bold"/>
                  <a:ea typeface="Arimo Bold"/>
                  <a:cs typeface="Arimo Bold"/>
                  <a:sym typeface="Arimo Bold"/>
                </a:rPr>
                <a:t>Michelle Martin, Ed.D.</a:t>
              </a:r>
            </a:p>
            <a:p>
              <a:pPr algn="ctr">
                <a:lnSpc>
                  <a:spcPts val="2999"/>
                </a:lnSpc>
              </a:pPr>
              <a:r>
                <a:rPr lang="en-US" sz="2499" i="true">
                  <a:solidFill>
                    <a:srgbClr val="000000"/>
                  </a:solidFill>
                  <a:latin typeface="Arimo Italics"/>
                  <a:ea typeface="Arimo Italics"/>
                  <a:cs typeface="Arimo Italics"/>
                  <a:sym typeface="Arimo Italics"/>
                </a:rPr>
                <a:t>Director of Mission and Ministry</a:t>
              </a:r>
            </a:p>
            <a:p>
              <a:pPr algn="ctr">
                <a:lnSpc>
                  <a:spcPts val="2999"/>
                </a:lnSpc>
              </a:pPr>
              <a:r>
                <a:rPr lang="en-US" sz="2499">
                  <a:solidFill>
                    <a:srgbClr val="000000"/>
                  </a:solidFill>
                  <a:latin typeface="Arimo"/>
                  <a:ea typeface="Arimo"/>
                  <a:cs typeface="Arimo"/>
                  <a:sym typeface="Arimo"/>
                </a:rPr>
                <a:t>mmartin2@molloy.edu</a:t>
              </a:r>
            </a:p>
            <a:p>
              <a:pPr algn="ctr">
                <a:lnSpc>
                  <a:spcPts val="2999"/>
                </a:lnSpc>
              </a:pPr>
              <a:r>
                <a:rPr lang="en-US" sz="2499">
                  <a:solidFill>
                    <a:srgbClr val="000000"/>
                  </a:solidFill>
                  <a:latin typeface="Arimo"/>
                  <a:ea typeface="Arimo"/>
                  <a:cs typeface="Arimo"/>
                  <a:sym typeface="Arimo"/>
                </a:rPr>
                <a:t>516-323-3226</a:t>
              </a:r>
            </a:p>
          </p:txBody>
        </p:sp>
      </p:grpSp>
      <p:sp>
        <p:nvSpPr>
          <p:cNvPr name="TextBox 6" id="6"/>
          <p:cNvSpPr txBox="true"/>
          <p:nvPr/>
        </p:nvSpPr>
        <p:spPr>
          <a:xfrm rot="0">
            <a:off x="1731319" y="924287"/>
            <a:ext cx="6726444" cy="2533656"/>
          </a:xfrm>
          <a:prstGeom prst="rect">
            <a:avLst/>
          </a:prstGeom>
        </p:spPr>
        <p:txBody>
          <a:bodyPr anchor="t" rtlCol="false" tIns="0" lIns="0" bIns="0" rIns="0">
            <a:spAutoFit/>
          </a:bodyPr>
          <a:lstStyle/>
          <a:p>
            <a:pPr algn="l">
              <a:lnSpc>
                <a:spcPts val="4950"/>
              </a:lnSpc>
            </a:pPr>
            <a:r>
              <a:rPr lang="en-US" sz="4500" b="true">
                <a:solidFill>
                  <a:srgbClr val="D6C173"/>
                </a:solidFill>
                <a:latin typeface="DM Sans Bold"/>
                <a:ea typeface="DM Sans Bold"/>
                <a:cs typeface="DM Sans Bold"/>
                <a:sym typeface="DM Sans Bold"/>
              </a:rPr>
              <a:t>WE WELCOME YOU TO BE A PART OF </a:t>
            </a:r>
          </a:p>
          <a:p>
            <a:pPr algn="l">
              <a:lnSpc>
                <a:spcPts val="4950"/>
              </a:lnSpc>
            </a:pPr>
            <a:r>
              <a:rPr lang="en-US" sz="4500" b="true">
                <a:solidFill>
                  <a:srgbClr val="960423"/>
                </a:solidFill>
                <a:latin typeface="DM Sans Bold"/>
                <a:ea typeface="DM Sans Bold"/>
                <a:cs typeface="DM Sans Bold"/>
                <a:sym typeface="DM Sans Bold"/>
              </a:rPr>
              <a:t>MOLLOY'S MISSION</a:t>
            </a:r>
          </a:p>
          <a:p>
            <a:pPr algn="l">
              <a:lnSpc>
                <a:spcPts val="4950"/>
              </a:lnSpc>
            </a:pPr>
          </a:p>
        </p:txBody>
      </p:sp>
      <p:sp>
        <p:nvSpPr>
          <p:cNvPr name="TextBox 7" id="7"/>
          <p:cNvSpPr txBox="true"/>
          <p:nvPr/>
        </p:nvSpPr>
        <p:spPr>
          <a:xfrm rot="0">
            <a:off x="1731319" y="3211256"/>
            <a:ext cx="6726444" cy="4210050"/>
          </a:xfrm>
          <a:prstGeom prst="rect">
            <a:avLst/>
          </a:prstGeom>
        </p:spPr>
        <p:txBody>
          <a:bodyPr anchor="t" rtlCol="false" tIns="0" lIns="0" bIns="0" rIns="0">
            <a:spAutoFit/>
          </a:bodyPr>
          <a:lstStyle/>
          <a:p>
            <a:pPr algn="l">
              <a:lnSpc>
                <a:spcPts val="3300"/>
              </a:lnSpc>
            </a:pPr>
            <a:r>
              <a:rPr lang="en-US" sz="3000" b="true">
                <a:solidFill>
                  <a:srgbClr val="000000"/>
                </a:solidFill>
                <a:latin typeface="DM Sans Bold"/>
                <a:ea typeface="DM Sans Bold"/>
                <a:cs typeface="DM Sans Bold"/>
                <a:sym typeface="DM Sans Bold"/>
              </a:rPr>
              <a:t>Molloy University an independent, Catholic university, rooted in the Dominican tradition of study, spirituality, service and community, is committed to academic excellence with respect for each person. Through transformative education, Molloy promotes a lifelong search for truth and the development of ethical leadership.</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403191"/>
            <a:ext cx="6111625" cy="6900222"/>
          </a:xfrm>
          <a:custGeom>
            <a:avLst/>
            <a:gdLst/>
            <a:ahLst/>
            <a:cxnLst/>
            <a:rect r="r" b="b" t="t" l="l"/>
            <a:pathLst>
              <a:path h="6900222" w="6111625">
                <a:moveTo>
                  <a:pt x="0" y="0"/>
                </a:moveTo>
                <a:lnTo>
                  <a:pt x="6111625" y="0"/>
                </a:lnTo>
                <a:lnTo>
                  <a:pt x="6111625" y="6900222"/>
                </a:lnTo>
                <a:lnTo>
                  <a:pt x="0" y="6900222"/>
                </a:lnTo>
                <a:lnTo>
                  <a:pt x="0" y="0"/>
                </a:lnTo>
                <a:close/>
              </a:path>
            </a:pathLst>
          </a:custGeom>
          <a:blipFill>
            <a:blip r:embed="rId2"/>
            <a:stretch>
              <a:fillRect l="-13450" t="-9385" r="-13091" b="-40054"/>
            </a:stretch>
          </a:blipFill>
        </p:spPr>
      </p:sp>
      <p:sp>
        <p:nvSpPr>
          <p:cNvPr name="TextBox 3" id="3"/>
          <p:cNvSpPr txBox="true"/>
          <p:nvPr/>
        </p:nvSpPr>
        <p:spPr>
          <a:xfrm rot="0">
            <a:off x="3371137" y="2257649"/>
            <a:ext cx="12823420" cy="5499100"/>
          </a:xfrm>
          <a:prstGeom prst="rect">
            <a:avLst/>
          </a:prstGeom>
        </p:spPr>
        <p:txBody>
          <a:bodyPr anchor="t" rtlCol="false" tIns="0" lIns="0" bIns="0" rIns="0">
            <a:spAutoFit/>
          </a:bodyPr>
          <a:lstStyle/>
          <a:p>
            <a:pPr algn="l">
              <a:lnSpc>
                <a:spcPts val="2749"/>
              </a:lnSpc>
              <a:spcBef>
                <a:spcPct val="0"/>
              </a:spcBef>
            </a:pPr>
            <a:r>
              <a:rPr lang="en-US" b="true" sz="2499">
                <a:solidFill>
                  <a:srgbClr val="000000"/>
                </a:solidFill>
                <a:latin typeface="DM Sans Bold"/>
                <a:ea typeface="DM Sans Bold"/>
                <a:cs typeface="DM Sans Bold"/>
                <a:sym typeface="DM Sans Bold"/>
              </a:rPr>
              <a:t>What makes a university Dominican? </a:t>
            </a:r>
          </a:p>
          <a:p>
            <a:pPr algn="l">
              <a:lnSpc>
                <a:spcPts val="2749"/>
              </a:lnSpc>
              <a:spcBef>
                <a:spcPct val="0"/>
              </a:spcBef>
            </a:pPr>
          </a:p>
          <a:p>
            <a:pPr algn="l" marL="539749" indent="-269875" lvl="1">
              <a:lnSpc>
                <a:spcPts val="2749"/>
              </a:lnSpc>
              <a:buFont typeface="Arial"/>
              <a:buChar char="•"/>
            </a:pPr>
            <a:r>
              <a:rPr lang="en-US" sz="2499">
                <a:solidFill>
                  <a:srgbClr val="000000"/>
                </a:solidFill>
                <a:latin typeface="DM Sans"/>
                <a:ea typeface="DM Sans"/>
                <a:cs typeface="DM Sans"/>
                <a:sym typeface="DM Sans"/>
              </a:rPr>
              <a:t>The Order of Preachers (also known as the Dominican Order), founded in the 12th century by St. Dominic, was established to bring a unique gift to the church, indeed to the world.  Dominic believed that there were four essential elements to being Dominican, and for us today, to be a university in the Dominican tradition.  These elements include:</a:t>
            </a:r>
          </a:p>
          <a:p>
            <a:pPr algn="l" marL="1079499" indent="-359833" lvl="2">
              <a:lnSpc>
                <a:spcPts val="2749"/>
              </a:lnSpc>
              <a:buFont typeface="Arial"/>
              <a:buChar char="⚬"/>
            </a:pPr>
            <a:r>
              <a:rPr lang="en-US" b="true" sz="2499">
                <a:solidFill>
                  <a:srgbClr val="000000"/>
                </a:solidFill>
                <a:latin typeface="DM Sans Bold"/>
                <a:ea typeface="DM Sans Bold"/>
                <a:cs typeface="DM Sans Bold"/>
                <a:sym typeface="DM Sans Bold"/>
              </a:rPr>
              <a:t>An emphasis on the value of study</a:t>
            </a:r>
          </a:p>
          <a:p>
            <a:pPr algn="l" marL="1079499" indent="-359833" lvl="2">
              <a:lnSpc>
                <a:spcPts val="2749"/>
              </a:lnSpc>
              <a:spcBef>
                <a:spcPct val="0"/>
              </a:spcBef>
              <a:buFont typeface="Arial"/>
              <a:buChar char="⚬"/>
            </a:pPr>
            <a:r>
              <a:rPr lang="en-US" b="true" sz="2499">
                <a:solidFill>
                  <a:srgbClr val="000000"/>
                </a:solidFill>
                <a:latin typeface="DM Sans Bold"/>
                <a:ea typeface="DM Sans Bold"/>
                <a:cs typeface="DM Sans Bold"/>
                <a:sym typeface="DM Sans Bold"/>
              </a:rPr>
              <a:t>An emphasis on the importance of the community</a:t>
            </a:r>
          </a:p>
          <a:p>
            <a:pPr algn="l" marL="1079499" indent="-359833" lvl="2">
              <a:lnSpc>
                <a:spcPts val="2749"/>
              </a:lnSpc>
              <a:spcBef>
                <a:spcPct val="0"/>
              </a:spcBef>
              <a:buFont typeface="Arial"/>
              <a:buChar char="⚬"/>
            </a:pPr>
            <a:r>
              <a:rPr lang="en-US" b="true" sz="2499">
                <a:solidFill>
                  <a:srgbClr val="000000"/>
                </a:solidFill>
                <a:latin typeface="DM Sans Bold"/>
                <a:ea typeface="DM Sans Bold"/>
                <a:cs typeface="DM Sans Bold"/>
                <a:sym typeface="DM Sans Bold"/>
              </a:rPr>
              <a:t>An emphasis on service to others</a:t>
            </a:r>
          </a:p>
          <a:p>
            <a:pPr algn="l" marL="1079499" indent="-359833" lvl="2">
              <a:lnSpc>
                <a:spcPts val="2749"/>
              </a:lnSpc>
              <a:spcBef>
                <a:spcPct val="0"/>
              </a:spcBef>
              <a:buFont typeface="Arial"/>
              <a:buChar char="⚬"/>
            </a:pPr>
            <a:r>
              <a:rPr lang="en-US" b="true" sz="2499">
                <a:solidFill>
                  <a:srgbClr val="000000"/>
                </a:solidFill>
                <a:latin typeface="DM Sans Bold"/>
                <a:ea typeface="DM Sans Bold"/>
                <a:cs typeface="DM Sans Bold"/>
                <a:sym typeface="DM Sans Bold"/>
              </a:rPr>
              <a:t>An emphasis on reflection and prayer/having a spiritual practice</a:t>
            </a:r>
          </a:p>
          <a:p>
            <a:pPr algn="l">
              <a:lnSpc>
                <a:spcPts val="2749"/>
              </a:lnSpc>
              <a:spcBef>
                <a:spcPct val="0"/>
              </a:spcBef>
            </a:pPr>
          </a:p>
          <a:p>
            <a:pPr algn="l" marL="539749" indent="-269875" lvl="1">
              <a:lnSpc>
                <a:spcPts val="2749"/>
              </a:lnSpc>
              <a:buFont typeface="Arial"/>
              <a:buChar char="•"/>
            </a:pPr>
            <a:r>
              <a:rPr lang="en-US" sz="2499">
                <a:solidFill>
                  <a:srgbClr val="000000"/>
                </a:solidFill>
                <a:latin typeface="DM Sans"/>
                <a:ea typeface="DM Sans"/>
                <a:cs typeface="DM Sans"/>
                <a:sym typeface="DM Sans"/>
              </a:rPr>
              <a:t>The faculty, staff, and administration at Molloy believe that an emphasis on study, community, service to others, and reflection or spirituality can enrich your life and the lives of those around you. That’s why we have made the Dominican tradition central to the university’s mission. </a:t>
            </a:r>
          </a:p>
        </p:txBody>
      </p:sp>
      <p:sp>
        <p:nvSpPr>
          <p:cNvPr name="TextBox 4" id="4"/>
          <p:cNvSpPr txBox="true"/>
          <p:nvPr/>
        </p:nvSpPr>
        <p:spPr>
          <a:xfrm rot="0">
            <a:off x="3371137" y="1066800"/>
            <a:ext cx="8479176" cy="647706"/>
          </a:xfrm>
          <a:prstGeom prst="rect">
            <a:avLst/>
          </a:prstGeom>
        </p:spPr>
        <p:txBody>
          <a:bodyPr anchor="t" rtlCol="false" tIns="0" lIns="0" bIns="0" rIns="0">
            <a:spAutoFit/>
          </a:bodyPr>
          <a:lstStyle/>
          <a:p>
            <a:pPr algn="l">
              <a:lnSpc>
                <a:spcPts val="4950"/>
              </a:lnSpc>
            </a:pPr>
            <a:r>
              <a:rPr lang="en-US" b="true" sz="4500">
                <a:solidFill>
                  <a:srgbClr val="960423"/>
                </a:solidFill>
                <a:latin typeface="DM Sans Bold"/>
                <a:ea typeface="DM Sans Bold"/>
                <a:cs typeface="DM Sans Bold"/>
                <a:sym typeface="DM Sans Bold"/>
              </a:rPr>
              <a:t>THE DOMINICAN TRADITION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336162" y="1913424"/>
            <a:ext cx="2799290" cy="2799290"/>
            <a:chOff x="0" y="0"/>
            <a:chExt cx="495300" cy="495300"/>
          </a:xfrm>
        </p:grpSpPr>
        <p:sp>
          <p:nvSpPr>
            <p:cNvPr name="Freeform 3" id="3"/>
            <p:cNvSpPr/>
            <p:nvPr/>
          </p:nvSpPr>
          <p:spPr>
            <a:xfrm flipH="false" flipV="false" rot="0">
              <a:off x="0" y="0"/>
              <a:ext cx="495300" cy="495300"/>
            </a:xfrm>
            <a:custGeom>
              <a:avLst/>
              <a:gdLst/>
              <a:ahLst/>
              <a:cxnLst/>
              <a:rect r="r" b="b" t="t" l="l"/>
              <a:pathLst>
                <a:path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D6C173"/>
            </a:solidFill>
          </p:spPr>
        </p:sp>
        <p:sp>
          <p:nvSpPr>
            <p:cNvPr name="Freeform 4" id="4"/>
            <p:cNvSpPr/>
            <p:nvPr/>
          </p:nvSpPr>
          <p:spPr>
            <a:xfrm flipH="false" flipV="false" rot="0">
              <a:off x="38100" y="38100"/>
              <a:ext cx="419100" cy="419100"/>
            </a:xfrm>
            <a:custGeom>
              <a:avLst/>
              <a:gdLst/>
              <a:ahLst/>
              <a:cxnLst/>
              <a:rect r="r" b="b" t="t" l="l"/>
              <a:pathLst>
                <a:path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grpSp>
        <p:nvGrpSpPr>
          <p:cNvPr name="Group 5" id="5"/>
          <p:cNvGrpSpPr/>
          <p:nvPr/>
        </p:nvGrpSpPr>
        <p:grpSpPr>
          <a:xfrm rot="0">
            <a:off x="3543796" y="2111872"/>
            <a:ext cx="2388290" cy="238829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0" r="0" b="0"/>
              </a:stretch>
            </a:blipFill>
          </p:spPr>
        </p:sp>
      </p:grpSp>
      <p:sp>
        <p:nvSpPr>
          <p:cNvPr name="TextBox 7" id="7"/>
          <p:cNvSpPr txBox="true"/>
          <p:nvPr/>
        </p:nvSpPr>
        <p:spPr>
          <a:xfrm rot="0">
            <a:off x="4904412" y="1066800"/>
            <a:ext cx="8479176" cy="647706"/>
          </a:xfrm>
          <a:prstGeom prst="rect">
            <a:avLst/>
          </a:prstGeom>
        </p:spPr>
        <p:txBody>
          <a:bodyPr anchor="t" rtlCol="false" tIns="0" lIns="0" bIns="0" rIns="0">
            <a:spAutoFit/>
          </a:bodyPr>
          <a:lstStyle/>
          <a:p>
            <a:pPr algn="ctr">
              <a:lnSpc>
                <a:spcPts val="4950"/>
              </a:lnSpc>
            </a:pPr>
            <a:r>
              <a:rPr lang="en-US" b="true" sz="4500">
                <a:solidFill>
                  <a:srgbClr val="960423"/>
                </a:solidFill>
                <a:latin typeface="DM Sans Bold"/>
                <a:ea typeface="DM Sans Bold"/>
                <a:cs typeface="DM Sans Bold"/>
                <a:sym typeface="DM Sans Bold"/>
              </a:rPr>
              <a:t>KEY CONCEPTS IN MISSION</a:t>
            </a:r>
          </a:p>
        </p:txBody>
      </p:sp>
      <p:sp>
        <p:nvSpPr>
          <p:cNvPr name="TextBox 8" id="8"/>
          <p:cNvSpPr txBox="true"/>
          <p:nvPr/>
        </p:nvSpPr>
        <p:spPr>
          <a:xfrm rot="0">
            <a:off x="2809430" y="4738835"/>
            <a:ext cx="3859825" cy="857250"/>
          </a:xfrm>
          <a:prstGeom prst="rect">
            <a:avLst/>
          </a:prstGeom>
        </p:spPr>
        <p:txBody>
          <a:bodyPr anchor="t" rtlCol="false" tIns="0" lIns="0" bIns="0" rIns="0">
            <a:spAutoFit/>
          </a:bodyPr>
          <a:lstStyle/>
          <a:p>
            <a:pPr algn="ctr">
              <a:lnSpc>
                <a:spcPts val="3300"/>
              </a:lnSpc>
            </a:pPr>
            <a:r>
              <a:rPr lang="en-US" b="true" sz="3000">
                <a:solidFill>
                  <a:srgbClr val="000000"/>
                </a:solidFill>
                <a:latin typeface="DM Sans Bold"/>
                <a:ea typeface="DM Sans Bold"/>
                <a:cs typeface="DM Sans Bold"/>
                <a:sym typeface="DM Sans Bold"/>
              </a:rPr>
              <a:t>1. The </a:t>
            </a:r>
            <a:r>
              <a:rPr lang="en-US" b="true" sz="3000">
                <a:solidFill>
                  <a:srgbClr val="000000"/>
                </a:solidFill>
                <a:latin typeface="DM Sans Bold"/>
                <a:ea typeface="DM Sans Bold"/>
                <a:cs typeface="DM Sans Bold"/>
                <a:sym typeface="DM Sans Bold"/>
              </a:rPr>
              <a:t>Dominican Tradition</a:t>
            </a:r>
          </a:p>
        </p:txBody>
      </p:sp>
      <p:grpSp>
        <p:nvGrpSpPr>
          <p:cNvPr name="Group 9" id="9"/>
          <p:cNvGrpSpPr>
            <a:grpSpLocks noChangeAspect="true"/>
          </p:cNvGrpSpPr>
          <p:nvPr/>
        </p:nvGrpSpPr>
        <p:grpSpPr>
          <a:xfrm rot="0">
            <a:off x="7743243" y="1913424"/>
            <a:ext cx="2806361" cy="2806361"/>
            <a:chOff x="0" y="0"/>
            <a:chExt cx="495300" cy="495300"/>
          </a:xfrm>
        </p:grpSpPr>
        <p:sp>
          <p:nvSpPr>
            <p:cNvPr name="Freeform 10" id="10"/>
            <p:cNvSpPr/>
            <p:nvPr/>
          </p:nvSpPr>
          <p:spPr>
            <a:xfrm flipH="false" flipV="false" rot="0">
              <a:off x="0" y="0"/>
              <a:ext cx="495300" cy="495300"/>
            </a:xfrm>
            <a:custGeom>
              <a:avLst/>
              <a:gdLst/>
              <a:ahLst/>
              <a:cxnLst/>
              <a:rect r="r" b="b" t="t" l="l"/>
              <a:pathLst>
                <a:path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D6C173"/>
            </a:solidFill>
          </p:spPr>
        </p:sp>
        <p:sp>
          <p:nvSpPr>
            <p:cNvPr name="Freeform 11" id="11"/>
            <p:cNvSpPr/>
            <p:nvPr/>
          </p:nvSpPr>
          <p:spPr>
            <a:xfrm flipH="false" flipV="false" rot="0">
              <a:off x="38100" y="38100"/>
              <a:ext cx="419100" cy="419100"/>
            </a:xfrm>
            <a:custGeom>
              <a:avLst/>
              <a:gdLst/>
              <a:ahLst/>
              <a:cxnLst/>
              <a:rect r="r" b="b" t="t" l="l"/>
              <a:pathLst>
                <a:path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grpSp>
        <p:nvGrpSpPr>
          <p:cNvPr name="Group 12" id="12"/>
          <p:cNvGrpSpPr/>
          <p:nvPr/>
        </p:nvGrpSpPr>
        <p:grpSpPr>
          <a:xfrm rot="0">
            <a:off x="7951402" y="2112373"/>
            <a:ext cx="2394322" cy="2394322"/>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3921" t="-15510" r="-49818" b="0"/>
              </a:stretch>
            </a:blipFill>
          </p:spPr>
        </p:sp>
      </p:grpSp>
      <p:sp>
        <p:nvSpPr>
          <p:cNvPr name="TextBox 14" id="14"/>
          <p:cNvSpPr txBox="true"/>
          <p:nvPr/>
        </p:nvSpPr>
        <p:spPr>
          <a:xfrm rot="0">
            <a:off x="7215994" y="4738835"/>
            <a:ext cx="3859825" cy="857250"/>
          </a:xfrm>
          <a:prstGeom prst="rect">
            <a:avLst/>
          </a:prstGeom>
        </p:spPr>
        <p:txBody>
          <a:bodyPr anchor="t" rtlCol="false" tIns="0" lIns="0" bIns="0" rIns="0">
            <a:spAutoFit/>
          </a:bodyPr>
          <a:lstStyle/>
          <a:p>
            <a:pPr algn="ctr">
              <a:lnSpc>
                <a:spcPts val="3300"/>
              </a:lnSpc>
            </a:pPr>
            <a:r>
              <a:rPr lang="en-US" sz="3000" b="true">
                <a:solidFill>
                  <a:srgbClr val="000000"/>
                </a:solidFill>
                <a:latin typeface="DM Sans Bold"/>
                <a:ea typeface="DM Sans Bold"/>
                <a:cs typeface="DM Sans Bold"/>
                <a:sym typeface="DM Sans Bold"/>
              </a:rPr>
              <a:t>2. Search </a:t>
            </a:r>
          </a:p>
          <a:p>
            <a:pPr algn="ctr">
              <a:lnSpc>
                <a:spcPts val="3300"/>
              </a:lnSpc>
            </a:pPr>
            <a:r>
              <a:rPr lang="en-US" b="true" sz="3000">
                <a:solidFill>
                  <a:srgbClr val="000000"/>
                </a:solidFill>
                <a:latin typeface="DM Sans Bold"/>
                <a:ea typeface="DM Sans Bold"/>
                <a:cs typeface="DM Sans Bold"/>
                <a:sym typeface="DM Sans Bold"/>
              </a:rPr>
              <a:t>for Truth</a:t>
            </a:r>
          </a:p>
        </p:txBody>
      </p:sp>
      <p:grpSp>
        <p:nvGrpSpPr>
          <p:cNvPr name="Group 15" id="15"/>
          <p:cNvGrpSpPr>
            <a:grpSpLocks noChangeAspect="true"/>
          </p:cNvGrpSpPr>
          <p:nvPr/>
        </p:nvGrpSpPr>
        <p:grpSpPr>
          <a:xfrm rot="0">
            <a:off x="12147160" y="1906354"/>
            <a:ext cx="2806361" cy="2806361"/>
            <a:chOff x="0" y="0"/>
            <a:chExt cx="495300" cy="495300"/>
          </a:xfrm>
        </p:grpSpPr>
        <p:sp>
          <p:nvSpPr>
            <p:cNvPr name="Freeform 16" id="16"/>
            <p:cNvSpPr/>
            <p:nvPr/>
          </p:nvSpPr>
          <p:spPr>
            <a:xfrm flipH="false" flipV="false" rot="0">
              <a:off x="0" y="0"/>
              <a:ext cx="495300" cy="495300"/>
            </a:xfrm>
            <a:custGeom>
              <a:avLst/>
              <a:gdLst/>
              <a:ahLst/>
              <a:cxnLst/>
              <a:rect r="r" b="b" t="t" l="l"/>
              <a:pathLst>
                <a:path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D6C173"/>
            </a:solidFill>
          </p:spPr>
        </p:sp>
        <p:sp>
          <p:nvSpPr>
            <p:cNvPr name="Freeform 17" id="17"/>
            <p:cNvSpPr/>
            <p:nvPr/>
          </p:nvSpPr>
          <p:spPr>
            <a:xfrm flipH="false" flipV="false" rot="0">
              <a:off x="38100" y="38100"/>
              <a:ext cx="419100" cy="419100"/>
            </a:xfrm>
            <a:custGeom>
              <a:avLst/>
              <a:gdLst/>
              <a:ahLst/>
              <a:cxnLst/>
              <a:rect r="r" b="b" t="t" l="l"/>
              <a:pathLst>
                <a:path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grpSp>
        <p:nvGrpSpPr>
          <p:cNvPr name="Group 18" id="18"/>
          <p:cNvGrpSpPr/>
          <p:nvPr/>
        </p:nvGrpSpPr>
        <p:grpSpPr>
          <a:xfrm rot="0">
            <a:off x="12355319" y="2105303"/>
            <a:ext cx="2394322" cy="2394322"/>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7971" r="0" b="-37530"/>
              </a:stretch>
            </a:blipFill>
          </p:spPr>
        </p:sp>
      </p:grpSp>
      <p:sp>
        <p:nvSpPr>
          <p:cNvPr name="TextBox 20" id="20"/>
          <p:cNvSpPr txBox="true"/>
          <p:nvPr/>
        </p:nvSpPr>
        <p:spPr>
          <a:xfrm rot="0">
            <a:off x="11618745" y="4738835"/>
            <a:ext cx="3859825" cy="857250"/>
          </a:xfrm>
          <a:prstGeom prst="rect">
            <a:avLst/>
          </a:prstGeom>
        </p:spPr>
        <p:txBody>
          <a:bodyPr anchor="t" rtlCol="false" tIns="0" lIns="0" bIns="0" rIns="0">
            <a:spAutoFit/>
          </a:bodyPr>
          <a:lstStyle/>
          <a:p>
            <a:pPr algn="ctr">
              <a:lnSpc>
                <a:spcPts val="3300"/>
              </a:lnSpc>
            </a:pPr>
            <a:r>
              <a:rPr lang="en-US" b="true" sz="3000">
                <a:solidFill>
                  <a:srgbClr val="000000"/>
                </a:solidFill>
                <a:latin typeface="DM Sans Bold"/>
                <a:ea typeface="DM Sans Bold"/>
                <a:cs typeface="DM Sans Bold"/>
                <a:sym typeface="DM Sans Bold"/>
              </a:rPr>
              <a:t>3. Academic Excellence</a:t>
            </a:r>
          </a:p>
        </p:txBody>
      </p:sp>
      <p:grpSp>
        <p:nvGrpSpPr>
          <p:cNvPr name="Group 21" id="21"/>
          <p:cNvGrpSpPr>
            <a:grpSpLocks noChangeAspect="true"/>
          </p:cNvGrpSpPr>
          <p:nvPr/>
        </p:nvGrpSpPr>
        <p:grpSpPr>
          <a:xfrm rot="0">
            <a:off x="3497705" y="5834210"/>
            <a:ext cx="2813413" cy="2813413"/>
            <a:chOff x="0" y="0"/>
            <a:chExt cx="495300" cy="495300"/>
          </a:xfrm>
        </p:grpSpPr>
        <p:sp>
          <p:nvSpPr>
            <p:cNvPr name="Freeform 22" id="22"/>
            <p:cNvSpPr/>
            <p:nvPr/>
          </p:nvSpPr>
          <p:spPr>
            <a:xfrm flipH="false" flipV="false" rot="0">
              <a:off x="0" y="0"/>
              <a:ext cx="495300" cy="495300"/>
            </a:xfrm>
            <a:custGeom>
              <a:avLst/>
              <a:gdLst/>
              <a:ahLst/>
              <a:cxnLst/>
              <a:rect r="r" b="b" t="t" l="l"/>
              <a:pathLst>
                <a:path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D6C173"/>
            </a:solidFill>
          </p:spPr>
        </p:sp>
        <p:sp>
          <p:nvSpPr>
            <p:cNvPr name="Freeform 23" id="23"/>
            <p:cNvSpPr/>
            <p:nvPr/>
          </p:nvSpPr>
          <p:spPr>
            <a:xfrm flipH="false" flipV="false" rot="0">
              <a:off x="38100" y="38100"/>
              <a:ext cx="419100" cy="419100"/>
            </a:xfrm>
            <a:custGeom>
              <a:avLst/>
              <a:gdLst/>
              <a:ahLst/>
              <a:cxnLst/>
              <a:rect r="r" b="b" t="t" l="l"/>
              <a:pathLst>
                <a:path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grpSp>
        <p:nvGrpSpPr>
          <p:cNvPr name="Group 24" id="24"/>
          <p:cNvGrpSpPr/>
          <p:nvPr/>
        </p:nvGrpSpPr>
        <p:grpSpPr>
          <a:xfrm rot="0">
            <a:off x="3706387" y="6033659"/>
            <a:ext cx="2400339" cy="2400339"/>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0" t="-2738" r="0" b="-47946"/>
              </a:stretch>
            </a:blipFill>
          </p:spPr>
        </p:sp>
      </p:grpSp>
      <p:sp>
        <p:nvSpPr>
          <p:cNvPr name="TextBox 26" id="26"/>
          <p:cNvSpPr txBox="true"/>
          <p:nvPr/>
        </p:nvSpPr>
        <p:spPr>
          <a:xfrm rot="0">
            <a:off x="3022379" y="8657148"/>
            <a:ext cx="3859825" cy="857250"/>
          </a:xfrm>
          <a:prstGeom prst="rect">
            <a:avLst/>
          </a:prstGeom>
        </p:spPr>
        <p:txBody>
          <a:bodyPr anchor="t" rtlCol="false" tIns="0" lIns="0" bIns="0" rIns="0">
            <a:spAutoFit/>
          </a:bodyPr>
          <a:lstStyle/>
          <a:p>
            <a:pPr algn="ctr">
              <a:lnSpc>
                <a:spcPts val="3300"/>
              </a:lnSpc>
            </a:pPr>
            <a:r>
              <a:rPr lang="en-US" b="true" sz="3000">
                <a:solidFill>
                  <a:srgbClr val="000000"/>
                </a:solidFill>
                <a:latin typeface="DM Sans Bold"/>
                <a:ea typeface="DM Sans Bold"/>
                <a:cs typeface="DM Sans Bold"/>
                <a:sym typeface="DM Sans Bold"/>
              </a:rPr>
              <a:t>4. Transformative Education</a:t>
            </a:r>
          </a:p>
        </p:txBody>
      </p:sp>
      <p:grpSp>
        <p:nvGrpSpPr>
          <p:cNvPr name="Group 27" id="27"/>
          <p:cNvGrpSpPr>
            <a:grpSpLocks noChangeAspect="true"/>
          </p:cNvGrpSpPr>
          <p:nvPr/>
        </p:nvGrpSpPr>
        <p:grpSpPr>
          <a:xfrm rot="0">
            <a:off x="7744286" y="5815160"/>
            <a:ext cx="2813413" cy="2813413"/>
            <a:chOff x="0" y="0"/>
            <a:chExt cx="495300" cy="495300"/>
          </a:xfrm>
        </p:grpSpPr>
        <p:sp>
          <p:nvSpPr>
            <p:cNvPr name="Freeform 28" id="28"/>
            <p:cNvSpPr/>
            <p:nvPr/>
          </p:nvSpPr>
          <p:spPr>
            <a:xfrm flipH="false" flipV="false" rot="0">
              <a:off x="0" y="0"/>
              <a:ext cx="495300" cy="495300"/>
            </a:xfrm>
            <a:custGeom>
              <a:avLst/>
              <a:gdLst/>
              <a:ahLst/>
              <a:cxnLst/>
              <a:rect r="r" b="b" t="t" l="l"/>
              <a:pathLst>
                <a:path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D6C173"/>
            </a:solidFill>
          </p:spPr>
        </p:sp>
        <p:sp>
          <p:nvSpPr>
            <p:cNvPr name="Freeform 29" id="29"/>
            <p:cNvSpPr/>
            <p:nvPr/>
          </p:nvSpPr>
          <p:spPr>
            <a:xfrm flipH="false" flipV="false" rot="0">
              <a:off x="38100" y="38100"/>
              <a:ext cx="419100" cy="419100"/>
            </a:xfrm>
            <a:custGeom>
              <a:avLst/>
              <a:gdLst/>
              <a:ahLst/>
              <a:cxnLst/>
              <a:rect r="r" b="b" t="t" l="l"/>
              <a:pathLst>
                <a:path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grpSp>
        <p:nvGrpSpPr>
          <p:cNvPr name="Group 30" id="30"/>
          <p:cNvGrpSpPr/>
          <p:nvPr/>
        </p:nvGrpSpPr>
        <p:grpSpPr>
          <a:xfrm rot="0">
            <a:off x="7952967" y="6014609"/>
            <a:ext cx="2400339" cy="2400339"/>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59042" t="-14457" r="-45618" b="-21734"/>
              </a:stretch>
            </a:blipFill>
          </p:spPr>
        </p:sp>
      </p:grpSp>
      <p:sp>
        <p:nvSpPr>
          <p:cNvPr name="TextBox 32" id="32"/>
          <p:cNvSpPr txBox="true"/>
          <p:nvPr/>
        </p:nvSpPr>
        <p:spPr>
          <a:xfrm rot="0">
            <a:off x="7428943" y="8657148"/>
            <a:ext cx="3859825" cy="857250"/>
          </a:xfrm>
          <a:prstGeom prst="rect">
            <a:avLst/>
          </a:prstGeom>
        </p:spPr>
        <p:txBody>
          <a:bodyPr anchor="t" rtlCol="false" tIns="0" lIns="0" bIns="0" rIns="0">
            <a:spAutoFit/>
          </a:bodyPr>
          <a:lstStyle/>
          <a:p>
            <a:pPr algn="ctr">
              <a:lnSpc>
                <a:spcPts val="3300"/>
              </a:lnSpc>
            </a:pPr>
            <a:r>
              <a:rPr lang="en-US" sz="3000" b="true">
                <a:solidFill>
                  <a:srgbClr val="000000"/>
                </a:solidFill>
                <a:latin typeface="DM Sans Bold"/>
                <a:ea typeface="DM Sans Bold"/>
                <a:cs typeface="DM Sans Bold"/>
                <a:sym typeface="DM Sans Bold"/>
              </a:rPr>
              <a:t>5. Respect for </a:t>
            </a:r>
          </a:p>
          <a:p>
            <a:pPr algn="ctr">
              <a:lnSpc>
                <a:spcPts val="3300"/>
              </a:lnSpc>
            </a:pPr>
            <a:r>
              <a:rPr lang="en-US" b="true" sz="3000">
                <a:solidFill>
                  <a:srgbClr val="000000"/>
                </a:solidFill>
                <a:latin typeface="DM Sans Bold"/>
                <a:ea typeface="DM Sans Bold"/>
                <a:cs typeface="DM Sans Bold"/>
                <a:sym typeface="DM Sans Bold"/>
              </a:rPr>
              <a:t>Each Person</a:t>
            </a:r>
          </a:p>
        </p:txBody>
      </p:sp>
      <p:grpSp>
        <p:nvGrpSpPr>
          <p:cNvPr name="Group 33" id="33"/>
          <p:cNvGrpSpPr>
            <a:grpSpLocks noChangeAspect="true"/>
          </p:cNvGrpSpPr>
          <p:nvPr/>
        </p:nvGrpSpPr>
        <p:grpSpPr>
          <a:xfrm rot="0">
            <a:off x="12147160" y="5785971"/>
            <a:ext cx="2813413" cy="2813413"/>
            <a:chOff x="0" y="0"/>
            <a:chExt cx="495300" cy="495300"/>
          </a:xfrm>
        </p:grpSpPr>
        <p:sp>
          <p:nvSpPr>
            <p:cNvPr name="Freeform 34" id="34"/>
            <p:cNvSpPr/>
            <p:nvPr/>
          </p:nvSpPr>
          <p:spPr>
            <a:xfrm flipH="false" flipV="false" rot="0">
              <a:off x="0" y="0"/>
              <a:ext cx="495300" cy="495300"/>
            </a:xfrm>
            <a:custGeom>
              <a:avLst/>
              <a:gdLst/>
              <a:ahLst/>
              <a:cxnLst/>
              <a:rect r="r" b="b" t="t" l="l"/>
              <a:pathLst>
                <a:path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D6C173"/>
            </a:solidFill>
          </p:spPr>
        </p:sp>
        <p:sp>
          <p:nvSpPr>
            <p:cNvPr name="Freeform 35" id="35"/>
            <p:cNvSpPr/>
            <p:nvPr/>
          </p:nvSpPr>
          <p:spPr>
            <a:xfrm flipH="false" flipV="false" rot="0">
              <a:off x="38100" y="38100"/>
              <a:ext cx="419100" cy="419100"/>
            </a:xfrm>
            <a:custGeom>
              <a:avLst/>
              <a:gdLst/>
              <a:ahLst/>
              <a:cxnLst/>
              <a:rect r="r" b="b" t="t" l="l"/>
              <a:pathLst>
                <a:path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grpSp>
        <p:nvGrpSpPr>
          <p:cNvPr name="Group 36" id="36"/>
          <p:cNvGrpSpPr/>
          <p:nvPr/>
        </p:nvGrpSpPr>
        <p:grpSpPr>
          <a:xfrm rot="0">
            <a:off x="12355842" y="5985420"/>
            <a:ext cx="2400339" cy="2400339"/>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5011" t="0" r="-15011" b="0"/>
              </a:stretch>
            </a:blipFill>
          </p:spPr>
        </p:sp>
      </p:grpSp>
      <p:sp>
        <p:nvSpPr>
          <p:cNvPr name="TextBox 38" id="38"/>
          <p:cNvSpPr txBox="true"/>
          <p:nvPr/>
        </p:nvSpPr>
        <p:spPr>
          <a:xfrm rot="0">
            <a:off x="11626099" y="8666673"/>
            <a:ext cx="3859825" cy="857250"/>
          </a:xfrm>
          <a:prstGeom prst="rect">
            <a:avLst/>
          </a:prstGeom>
        </p:spPr>
        <p:txBody>
          <a:bodyPr anchor="t" rtlCol="false" tIns="0" lIns="0" bIns="0" rIns="0">
            <a:spAutoFit/>
          </a:bodyPr>
          <a:lstStyle/>
          <a:p>
            <a:pPr algn="ctr">
              <a:lnSpc>
                <a:spcPts val="3300"/>
              </a:lnSpc>
            </a:pPr>
            <a:r>
              <a:rPr lang="en-US" sz="3000" b="true">
                <a:solidFill>
                  <a:srgbClr val="000000"/>
                </a:solidFill>
                <a:latin typeface="DM Sans Bold"/>
                <a:ea typeface="DM Sans Bold"/>
                <a:cs typeface="DM Sans Bold"/>
                <a:sym typeface="DM Sans Bold"/>
              </a:rPr>
              <a:t>6. Ethical </a:t>
            </a:r>
          </a:p>
          <a:p>
            <a:pPr algn="ctr">
              <a:lnSpc>
                <a:spcPts val="3300"/>
              </a:lnSpc>
            </a:pPr>
            <a:r>
              <a:rPr lang="en-US" b="true" sz="3000">
                <a:solidFill>
                  <a:srgbClr val="000000"/>
                </a:solidFill>
                <a:latin typeface="DM Sans Bold"/>
                <a:ea typeface="DM Sans Bold"/>
                <a:cs typeface="DM Sans Bold"/>
                <a:sym typeface="DM Sans Bold"/>
              </a:rPr>
              <a:t>Leadership</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904412" y="1066800"/>
            <a:ext cx="8479176" cy="647706"/>
          </a:xfrm>
          <a:prstGeom prst="rect">
            <a:avLst/>
          </a:prstGeom>
        </p:spPr>
        <p:txBody>
          <a:bodyPr anchor="t" rtlCol="false" tIns="0" lIns="0" bIns="0" rIns="0">
            <a:spAutoFit/>
          </a:bodyPr>
          <a:lstStyle/>
          <a:p>
            <a:pPr algn="ctr">
              <a:lnSpc>
                <a:spcPts val="4950"/>
              </a:lnSpc>
            </a:pPr>
            <a:r>
              <a:rPr lang="en-US" b="true" sz="4500">
                <a:solidFill>
                  <a:srgbClr val="960423"/>
                </a:solidFill>
                <a:latin typeface="DM Sans Bold"/>
                <a:ea typeface="DM Sans Bold"/>
                <a:cs typeface="DM Sans Bold"/>
                <a:sym typeface="DM Sans Bold"/>
              </a:rPr>
              <a:t>THE FOUR PILLARS</a:t>
            </a:r>
          </a:p>
        </p:txBody>
      </p:sp>
      <p:sp>
        <p:nvSpPr>
          <p:cNvPr name="Freeform 3" id="3"/>
          <p:cNvSpPr/>
          <p:nvPr/>
        </p:nvSpPr>
        <p:spPr>
          <a:xfrm flipH="false" flipV="false" rot="0">
            <a:off x="6122242" y="2912542"/>
            <a:ext cx="6043516" cy="6043516"/>
          </a:xfrm>
          <a:custGeom>
            <a:avLst/>
            <a:gdLst/>
            <a:ahLst/>
            <a:cxnLst/>
            <a:rect r="r" b="b" t="t" l="l"/>
            <a:pathLst>
              <a:path h="6043516" w="6043516">
                <a:moveTo>
                  <a:pt x="0" y="0"/>
                </a:moveTo>
                <a:lnTo>
                  <a:pt x="6043516" y="0"/>
                </a:lnTo>
                <a:lnTo>
                  <a:pt x="6043516" y="6043515"/>
                </a:lnTo>
                <a:lnTo>
                  <a:pt x="0" y="6043515"/>
                </a:lnTo>
                <a:lnTo>
                  <a:pt x="0" y="0"/>
                </a:lnTo>
                <a:close/>
              </a:path>
            </a:pathLst>
          </a:custGeom>
          <a:blipFill>
            <a:blip r:embed="rId2"/>
            <a:stretch>
              <a:fillRect l="0" t="0" r="0" b="0"/>
            </a:stretch>
          </a:blipFill>
        </p:spPr>
      </p:sp>
      <p:grpSp>
        <p:nvGrpSpPr>
          <p:cNvPr name="Group 4" id="4"/>
          <p:cNvGrpSpPr/>
          <p:nvPr/>
        </p:nvGrpSpPr>
        <p:grpSpPr>
          <a:xfrm rot="0">
            <a:off x="803851" y="2256851"/>
            <a:ext cx="4850420" cy="3548297"/>
            <a:chOff x="0" y="0"/>
            <a:chExt cx="1322856" cy="967728"/>
          </a:xfrm>
        </p:grpSpPr>
        <p:sp>
          <p:nvSpPr>
            <p:cNvPr name="Freeform 5" id="5"/>
            <p:cNvSpPr/>
            <p:nvPr/>
          </p:nvSpPr>
          <p:spPr>
            <a:xfrm flipH="false" flipV="false" rot="0">
              <a:off x="0" y="0"/>
              <a:ext cx="1322856" cy="967728"/>
            </a:xfrm>
            <a:custGeom>
              <a:avLst/>
              <a:gdLst/>
              <a:ahLst/>
              <a:cxnLst/>
              <a:rect r="r" b="b" t="t" l="l"/>
              <a:pathLst>
                <a:path h="967728" w="1322856">
                  <a:moveTo>
                    <a:pt x="0" y="0"/>
                  </a:moveTo>
                  <a:lnTo>
                    <a:pt x="1322856" y="0"/>
                  </a:lnTo>
                  <a:lnTo>
                    <a:pt x="1322856" y="967728"/>
                  </a:lnTo>
                  <a:lnTo>
                    <a:pt x="0" y="967728"/>
                  </a:lnTo>
                  <a:close/>
                </a:path>
              </a:pathLst>
            </a:custGeom>
            <a:solidFill>
              <a:srgbClr val="960423"/>
            </a:solidFill>
            <a:ln w="19050" cap="sq">
              <a:solidFill>
                <a:srgbClr val="960423"/>
              </a:solidFill>
              <a:prstDash val="solid"/>
              <a:miter/>
            </a:ln>
          </p:spPr>
        </p:sp>
        <p:sp>
          <p:nvSpPr>
            <p:cNvPr name="TextBox 6" id="6"/>
            <p:cNvSpPr txBox="true"/>
            <p:nvPr/>
          </p:nvSpPr>
          <p:spPr>
            <a:xfrm>
              <a:off x="0" y="-47625"/>
              <a:ext cx="1322856" cy="1015353"/>
            </a:xfrm>
            <a:prstGeom prst="rect">
              <a:avLst/>
            </a:prstGeom>
          </p:spPr>
          <p:txBody>
            <a:bodyPr anchor="ctr" rtlCol="false" tIns="50800" lIns="50800" bIns="50800" rIns="50800"/>
            <a:lstStyle/>
            <a:p>
              <a:pPr algn="ctr">
                <a:lnSpc>
                  <a:spcPts val="2100"/>
                </a:lnSpc>
              </a:pPr>
            </a:p>
          </p:txBody>
        </p:sp>
      </p:grpSp>
      <p:grpSp>
        <p:nvGrpSpPr>
          <p:cNvPr name="Group 7" id="7"/>
          <p:cNvGrpSpPr/>
          <p:nvPr/>
        </p:nvGrpSpPr>
        <p:grpSpPr>
          <a:xfrm rot="0">
            <a:off x="12602426" y="2256851"/>
            <a:ext cx="4850420" cy="3548297"/>
            <a:chOff x="0" y="0"/>
            <a:chExt cx="1322856" cy="967728"/>
          </a:xfrm>
        </p:grpSpPr>
        <p:sp>
          <p:nvSpPr>
            <p:cNvPr name="Freeform 8" id="8"/>
            <p:cNvSpPr/>
            <p:nvPr/>
          </p:nvSpPr>
          <p:spPr>
            <a:xfrm flipH="false" flipV="false" rot="0">
              <a:off x="0" y="0"/>
              <a:ext cx="1322856" cy="967728"/>
            </a:xfrm>
            <a:custGeom>
              <a:avLst/>
              <a:gdLst/>
              <a:ahLst/>
              <a:cxnLst/>
              <a:rect r="r" b="b" t="t" l="l"/>
              <a:pathLst>
                <a:path h="967728" w="1322856">
                  <a:moveTo>
                    <a:pt x="0" y="0"/>
                  </a:moveTo>
                  <a:lnTo>
                    <a:pt x="1322856" y="0"/>
                  </a:lnTo>
                  <a:lnTo>
                    <a:pt x="1322856" y="967728"/>
                  </a:lnTo>
                  <a:lnTo>
                    <a:pt x="0" y="967728"/>
                  </a:lnTo>
                  <a:close/>
                </a:path>
              </a:pathLst>
            </a:custGeom>
            <a:solidFill>
              <a:srgbClr val="5F8A73"/>
            </a:solidFill>
            <a:ln w="19050" cap="sq">
              <a:solidFill>
                <a:srgbClr val="5F8A73"/>
              </a:solidFill>
              <a:prstDash val="solid"/>
              <a:miter/>
            </a:ln>
          </p:spPr>
        </p:sp>
        <p:sp>
          <p:nvSpPr>
            <p:cNvPr name="TextBox 9" id="9"/>
            <p:cNvSpPr txBox="true"/>
            <p:nvPr/>
          </p:nvSpPr>
          <p:spPr>
            <a:xfrm>
              <a:off x="0" y="-47625"/>
              <a:ext cx="1322856" cy="1015353"/>
            </a:xfrm>
            <a:prstGeom prst="rect">
              <a:avLst/>
            </a:prstGeom>
          </p:spPr>
          <p:txBody>
            <a:bodyPr anchor="ctr" rtlCol="false" tIns="50800" lIns="50800" bIns="50800" rIns="50800"/>
            <a:lstStyle/>
            <a:p>
              <a:pPr algn="ctr">
                <a:lnSpc>
                  <a:spcPts val="2100"/>
                </a:lnSpc>
              </a:pPr>
            </a:p>
          </p:txBody>
        </p:sp>
      </p:grpSp>
      <p:grpSp>
        <p:nvGrpSpPr>
          <p:cNvPr name="Group 10" id="10"/>
          <p:cNvGrpSpPr/>
          <p:nvPr/>
        </p:nvGrpSpPr>
        <p:grpSpPr>
          <a:xfrm rot="0">
            <a:off x="802653" y="6002336"/>
            <a:ext cx="4850420" cy="3562872"/>
            <a:chOff x="0" y="0"/>
            <a:chExt cx="1322856" cy="971703"/>
          </a:xfrm>
        </p:grpSpPr>
        <p:sp>
          <p:nvSpPr>
            <p:cNvPr name="Freeform 11" id="11"/>
            <p:cNvSpPr/>
            <p:nvPr/>
          </p:nvSpPr>
          <p:spPr>
            <a:xfrm flipH="false" flipV="false" rot="0">
              <a:off x="0" y="0"/>
              <a:ext cx="1322856" cy="971703"/>
            </a:xfrm>
            <a:custGeom>
              <a:avLst/>
              <a:gdLst/>
              <a:ahLst/>
              <a:cxnLst/>
              <a:rect r="r" b="b" t="t" l="l"/>
              <a:pathLst>
                <a:path h="971703" w="1322856">
                  <a:moveTo>
                    <a:pt x="0" y="0"/>
                  </a:moveTo>
                  <a:lnTo>
                    <a:pt x="1322856" y="0"/>
                  </a:lnTo>
                  <a:lnTo>
                    <a:pt x="1322856" y="971703"/>
                  </a:lnTo>
                  <a:lnTo>
                    <a:pt x="0" y="971703"/>
                  </a:lnTo>
                  <a:close/>
                </a:path>
              </a:pathLst>
            </a:custGeom>
            <a:solidFill>
              <a:srgbClr val="423C7A"/>
            </a:solidFill>
            <a:ln w="19050" cap="sq">
              <a:solidFill>
                <a:srgbClr val="423C7A"/>
              </a:solidFill>
              <a:prstDash val="solid"/>
              <a:miter/>
            </a:ln>
          </p:spPr>
        </p:sp>
        <p:sp>
          <p:nvSpPr>
            <p:cNvPr name="TextBox 12" id="12"/>
            <p:cNvSpPr txBox="true"/>
            <p:nvPr/>
          </p:nvSpPr>
          <p:spPr>
            <a:xfrm>
              <a:off x="0" y="-47625"/>
              <a:ext cx="1322856" cy="1019328"/>
            </a:xfrm>
            <a:prstGeom prst="rect">
              <a:avLst/>
            </a:prstGeom>
          </p:spPr>
          <p:txBody>
            <a:bodyPr anchor="ctr" rtlCol="false" tIns="50800" lIns="50800" bIns="50800" rIns="50800"/>
            <a:lstStyle/>
            <a:p>
              <a:pPr algn="ctr">
                <a:lnSpc>
                  <a:spcPts val="2100"/>
                </a:lnSpc>
              </a:pPr>
            </a:p>
          </p:txBody>
        </p:sp>
      </p:grpSp>
      <p:grpSp>
        <p:nvGrpSpPr>
          <p:cNvPr name="Group 13" id="13"/>
          <p:cNvGrpSpPr/>
          <p:nvPr/>
        </p:nvGrpSpPr>
        <p:grpSpPr>
          <a:xfrm rot="0">
            <a:off x="12602426" y="6002336"/>
            <a:ext cx="4850420" cy="3548297"/>
            <a:chOff x="0" y="0"/>
            <a:chExt cx="1322856" cy="967728"/>
          </a:xfrm>
        </p:grpSpPr>
        <p:sp>
          <p:nvSpPr>
            <p:cNvPr name="Freeform 14" id="14"/>
            <p:cNvSpPr/>
            <p:nvPr/>
          </p:nvSpPr>
          <p:spPr>
            <a:xfrm flipH="false" flipV="false" rot="0">
              <a:off x="0" y="0"/>
              <a:ext cx="1322856" cy="967728"/>
            </a:xfrm>
            <a:custGeom>
              <a:avLst/>
              <a:gdLst/>
              <a:ahLst/>
              <a:cxnLst/>
              <a:rect r="r" b="b" t="t" l="l"/>
              <a:pathLst>
                <a:path h="967728" w="1322856">
                  <a:moveTo>
                    <a:pt x="0" y="0"/>
                  </a:moveTo>
                  <a:lnTo>
                    <a:pt x="1322856" y="0"/>
                  </a:lnTo>
                  <a:lnTo>
                    <a:pt x="1322856" y="967728"/>
                  </a:lnTo>
                  <a:lnTo>
                    <a:pt x="0" y="967728"/>
                  </a:lnTo>
                  <a:close/>
                </a:path>
              </a:pathLst>
            </a:custGeom>
            <a:solidFill>
              <a:srgbClr val="B9BF54"/>
            </a:solidFill>
            <a:ln w="19050" cap="sq">
              <a:solidFill>
                <a:srgbClr val="B9BF54"/>
              </a:solidFill>
              <a:prstDash val="solid"/>
              <a:miter/>
            </a:ln>
          </p:spPr>
        </p:sp>
        <p:sp>
          <p:nvSpPr>
            <p:cNvPr name="TextBox 15" id="15"/>
            <p:cNvSpPr txBox="true"/>
            <p:nvPr/>
          </p:nvSpPr>
          <p:spPr>
            <a:xfrm>
              <a:off x="0" y="-47625"/>
              <a:ext cx="1322856" cy="1015353"/>
            </a:xfrm>
            <a:prstGeom prst="rect">
              <a:avLst/>
            </a:prstGeom>
          </p:spPr>
          <p:txBody>
            <a:bodyPr anchor="ctr" rtlCol="false" tIns="50800" lIns="50800" bIns="50800" rIns="50800"/>
            <a:lstStyle/>
            <a:p>
              <a:pPr algn="ctr">
                <a:lnSpc>
                  <a:spcPts val="2100"/>
                </a:lnSpc>
              </a:pPr>
            </a:p>
          </p:txBody>
        </p:sp>
      </p:grpSp>
      <p:sp>
        <p:nvSpPr>
          <p:cNvPr name="TextBox 16" id="16"/>
          <p:cNvSpPr txBox="true"/>
          <p:nvPr/>
        </p:nvSpPr>
        <p:spPr>
          <a:xfrm rot="0">
            <a:off x="1029898" y="3206039"/>
            <a:ext cx="4368396" cy="1452245"/>
          </a:xfrm>
          <a:prstGeom prst="rect">
            <a:avLst/>
          </a:prstGeom>
        </p:spPr>
        <p:txBody>
          <a:bodyPr anchor="t" rtlCol="false" tIns="0" lIns="0" bIns="0" rIns="0">
            <a:spAutoFit/>
          </a:bodyPr>
          <a:lstStyle/>
          <a:p>
            <a:pPr algn="ctr">
              <a:lnSpc>
                <a:spcPts val="2800"/>
              </a:lnSpc>
            </a:pPr>
            <a:r>
              <a:rPr lang="en-US" sz="2800" i="true">
                <a:solidFill>
                  <a:srgbClr val="FFFFFF"/>
                </a:solidFill>
                <a:latin typeface="Arimo Italics"/>
                <a:ea typeface="Arimo Italics"/>
                <a:cs typeface="Arimo Italics"/>
                <a:sym typeface="Arimo Italics"/>
              </a:rPr>
              <a:t>We need one another. Community challenges us with interdependence and diversity.</a:t>
            </a:r>
          </a:p>
        </p:txBody>
      </p:sp>
      <p:sp>
        <p:nvSpPr>
          <p:cNvPr name="TextBox 17" id="17"/>
          <p:cNvSpPr txBox="true"/>
          <p:nvPr/>
        </p:nvSpPr>
        <p:spPr>
          <a:xfrm rot="0">
            <a:off x="13187558" y="3196653"/>
            <a:ext cx="3942359" cy="2147570"/>
          </a:xfrm>
          <a:prstGeom prst="rect">
            <a:avLst/>
          </a:prstGeom>
        </p:spPr>
        <p:txBody>
          <a:bodyPr anchor="t" rtlCol="false" tIns="0" lIns="0" bIns="0" rIns="0">
            <a:spAutoFit/>
          </a:bodyPr>
          <a:lstStyle/>
          <a:p>
            <a:pPr algn="ctr">
              <a:lnSpc>
                <a:spcPts val="2799"/>
              </a:lnSpc>
            </a:pPr>
            <a:r>
              <a:rPr lang="en-US" sz="2799" i="true">
                <a:solidFill>
                  <a:srgbClr val="FFFFFF"/>
                </a:solidFill>
                <a:latin typeface="Arimo Italics"/>
                <a:ea typeface="Arimo Italics"/>
                <a:cs typeface="Arimo Italics"/>
                <a:sym typeface="Arimo Italics"/>
              </a:rPr>
              <a:t>The four pillars give us the confidence and direction necessary to give service to the world. Dominicans call that preaching. </a:t>
            </a:r>
          </a:p>
        </p:txBody>
      </p:sp>
      <p:sp>
        <p:nvSpPr>
          <p:cNvPr name="TextBox 18" id="18"/>
          <p:cNvSpPr txBox="true"/>
          <p:nvPr/>
        </p:nvSpPr>
        <p:spPr>
          <a:xfrm rot="0">
            <a:off x="1394487" y="7062519"/>
            <a:ext cx="3636823" cy="2110153"/>
          </a:xfrm>
          <a:prstGeom prst="rect">
            <a:avLst/>
          </a:prstGeom>
        </p:spPr>
        <p:txBody>
          <a:bodyPr anchor="t" rtlCol="false" tIns="0" lIns="0" bIns="0" rIns="0">
            <a:spAutoFit/>
          </a:bodyPr>
          <a:lstStyle/>
          <a:p>
            <a:pPr algn="ctr">
              <a:lnSpc>
                <a:spcPts val="2795"/>
              </a:lnSpc>
            </a:pPr>
            <a:r>
              <a:rPr lang="en-US" sz="2795" i="true">
                <a:solidFill>
                  <a:srgbClr val="FFFFFF"/>
                </a:solidFill>
                <a:latin typeface="Arimo Italics"/>
                <a:ea typeface="Arimo Italics"/>
                <a:cs typeface="Arimo Italics"/>
                <a:sym typeface="Arimo Italics"/>
              </a:rPr>
              <a:t>Shaped by our own personality and giftedness, meditation and contemplation will take different forms for each person.</a:t>
            </a:r>
          </a:p>
        </p:txBody>
      </p:sp>
      <p:sp>
        <p:nvSpPr>
          <p:cNvPr name="TextBox 19" id="19"/>
          <p:cNvSpPr txBox="true"/>
          <p:nvPr/>
        </p:nvSpPr>
        <p:spPr>
          <a:xfrm rot="0">
            <a:off x="13087188" y="6941404"/>
            <a:ext cx="4143098" cy="2147570"/>
          </a:xfrm>
          <a:prstGeom prst="rect">
            <a:avLst/>
          </a:prstGeom>
        </p:spPr>
        <p:txBody>
          <a:bodyPr anchor="t" rtlCol="false" tIns="0" lIns="0" bIns="0" rIns="0">
            <a:spAutoFit/>
          </a:bodyPr>
          <a:lstStyle/>
          <a:p>
            <a:pPr algn="ctr">
              <a:lnSpc>
                <a:spcPts val="2799"/>
              </a:lnSpc>
            </a:pPr>
            <a:r>
              <a:rPr lang="en-US" sz="2799" i="true">
                <a:solidFill>
                  <a:srgbClr val="FFFFFF"/>
                </a:solidFill>
                <a:latin typeface="Arimo Italics"/>
                <a:ea typeface="Arimo Italics"/>
                <a:cs typeface="Arimo Italics"/>
                <a:sym typeface="Arimo Italics"/>
              </a:rPr>
              <a:t>St. Dominic said, "Always study!" In the search for truth, we try to listen deeply to the ideas of those with whom we disagree.</a:t>
            </a:r>
          </a:p>
        </p:txBody>
      </p:sp>
      <p:sp>
        <p:nvSpPr>
          <p:cNvPr name="TextBox 20" id="20"/>
          <p:cNvSpPr txBox="true"/>
          <p:nvPr/>
        </p:nvSpPr>
        <p:spPr>
          <a:xfrm rot="0">
            <a:off x="1938674" y="2521878"/>
            <a:ext cx="2550844" cy="514350"/>
          </a:xfrm>
          <a:prstGeom prst="rect">
            <a:avLst/>
          </a:prstGeom>
        </p:spPr>
        <p:txBody>
          <a:bodyPr anchor="t" rtlCol="false" tIns="0" lIns="0" bIns="0" rIns="0">
            <a:spAutoFit/>
          </a:bodyPr>
          <a:lstStyle/>
          <a:p>
            <a:pPr algn="ctr">
              <a:lnSpc>
                <a:spcPts val="4200"/>
              </a:lnSpc>
            </a:pPr>
            <a:r>
              <a:rPr lang="en-US" sz="3000" b="true">
                <a:solidFill>
                  <a:srgbClr val="FFFFFF"/>
                </a:solidFill>
                <a:latin typeface="Libre Baskerville Bold"/>
                <a:ea typeface="Libre Baskerville Bold"/>
                <a:cs typeface="Libre Baskerville Bold"/>
                <a:sym typeface="Libre Baskerville Bold"/>
              </a:rPr>
              <a:t>Community</a:t>
            </a:r>
          </a:p>
        </p:txBody>
      </p:sp>
      <p:sp>
        <p:nvSpPr>
          <p:cNvPr name="TextBox 21" id="21"/>
          <p:cNvSpPr txBox="true"/>
          <p:nvPr/>
        </p:nvSpPr>
        <p:spPr>
          <a:xfrm rot="0">
            <a:off x="13752214" y="2398192"/>
            <a:ext cx="2550844" cy="514350"/>
          </a:xfrm>
          <a:prstGeom prst="rect">
            <a:avLst/>
          </a:prstGeom>
        </p:spPr>
        <p:txBody>
          <a:bodyPr anchor="t" rtlCol="false" tIns="0" lIns="0" bIns="0" rIns="0">
            <a:spAutoFit/>
          </a:bodyPr>
          <a:lstStyle/>
          <a:p>
            <a:pPr algn="ctr">
              <a:lnSpc>
                <a:spcPts val="4200"/>
              </a:lnSpc>
            </a:pPr>
            <a:r>
              <a:rPr lang="en-US" b="true" sz="3000">
                <a:solidFill>
                  <a:srgbClr val="FFFFFF"/>
                </a:solidFill>
                <a:latin typeface="Libre Baskerville Bold"/>
                <a:ea typeface="Libre Baskerville Bold"/>
                <a:cs typeface="Libre Baskerville Bold"/>
                <a:sym typeface="Libre Baskerville Bold"/>
              </a:rPr>
              <a:t>Service</a:t>
            </a:r>
          </a:p>
        </p:txBody>
      </p:sp>
      <p:sp>
        <p:nvSpPr>
          <p:cNvPr name="TextBox 22" id="22"/>
          <p:cNvSpPr txBox="true"/>
          <p:nvPr/>
        </p:nvSpPr>
        <p:spPr>
          <a:xfrm rot="0">
            <a:off x="1937476" y="6267246"/>
            <a:ext cx="2550844" cy="514350"/>
          </a:xfrm>
          <a:prstGeom prst="rect">
            <a:avLst/>
          </a:prstGeom>
        </p:spPr>
        <p:txBody>
          <a:bodyPr anchor="t" rtlCol="false" tIns="0" lIns="0" bIns="0" rIns="0">
            <a:spAutoFit/>
          </a:bodyPr>
          <a:lstStyle/>
          <a:p>
            <a:pPr algn="ctr">
              <a:lnSpc>
                <a:spcPts val="4200"/>
              </a:lnSpc>
            </a:pPr>
            <a:r>
              <a:rPr lang="en-US" sz="3000" b="true">
                <a:solidFill>
                  <a:srgbClr val="FFFFFF"/>
                </a:solidFill>
                <a:latin typeface="Libre Baskerville Bold"/>
                <a:ea typeface="Libre Baskerville Bold"/>
                <a:cs typeface="Libre Baskerville Bold"/>
                <a:sym typeface="Libre Baskerville Bold"/>
              </a:rPr>
              <a:t>Spirituality</a:t>
            </a:r>
          </a:p>
        </p:txBody>
      </p:sp>
      <p:sp>
        <p:nvSpPr>
          <p:cNvPr name="TextBox 23" id="23"/>
          <p:cNvSpPr txBox="true"/>
          <p:nvPr/>
        </p:nvSpPr>
        <p:spPr>
          <a:xfrm rot="0">
            <a:off x="13883315" y="6139772"/>
            <a:ext cx="2550844" cy="514350"/>
          </a:xfrm>
          <a:prstGeom prst="rect">
            <a:avLst/>
          </a:prstGeom>
        </p:spPr>
        <p:txBody>
          <a:bodyPr anchor="t" rtlCol="false" tIns="0" lIns="0" bIns="0" rIns="0">
            <a:spAutoFit/>
          </a:bodyPr>
          <a:lstStyle/>
          <a:p>
            <a:pPr algn="ctr">
              <a:lnSpc>
                <a:spcPts val="4200"/>
              </a:lnSpc>
            </a:pPr>
            <a:r>
              <a:rPr lang="en-US" sz="3000" b="true">
                <a:solidFill>
                  <a:srgbClr val="FFFFFF"/>
                </a:solidFill>
                <a:latin typeface="Libre Baskerville Bold"/>
                <a:ea typeface="Libre Baskerville Bold"/>
                <a:cs typeface="Libre Baskerville Bold"/>
                <a:sym typeface="Libre Baskerville Bold"/>
              </a:rPr>
              <a:t>Study</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49753" y="2249246"/>
            <a:ext cx="15588494" cy="7679128"/>
          </a:xfrm>
          <a:custGeom>
            <a:avLst/>
            <a:gdLst/>
            <a:ahLst/>
            <a:cxnLst/>
            <a:rect r="r" b="b" t="t" l="l"/>
            <a:pathLst>
              <a:path h="7679128" w="15588494">
                <a:moveTo>
                  <a:pt x="0" y="0"/>
                </a:moveTo>
                <a:lnTo>
                  <a:pt x="15588494" y="0"/>
                </a:lnTo>
                <a:lnTo>
                  <a:pt x="15588494" y="7679127"/>
                </a:lnTo>
                <a:lnTo>
                  <a:pt x="0" y="7679127"/>
                </a:lnTo>
                <a:lnTo>
                  <a:pt x="0" y="0"/>
                </a:lnTo>
                <a:close/>
              </a:path>
            </a:pathLst>
          </a:custGeom>
          <a:blipFill>
            <a:blip r:embed="rId2"/>
            <a:stretch>
              <a:fillRect l="0" t="0" r="0" b="0"/>
            </a:stretch>
          </a:blipFill>
        </p:spPr>
      </p:sp>
      <p:sp>
        <p:nvSpPr>
          <p:cNvPr name="TextBox 3" id="3"/>
          <p:cNvSpPr txBox="true"/>
          <p:nvPr/>
        </p:nvSpPr>
        <p:spPr>
          <a:xfrm rot="0">
            <a:off x="4904412" y="579754"/>
            <a:ext cx="8479176" cy="1276356"/>
          </a:xfrm>
          <a:prstGeom prst="rect">
            <a:avLst/>
          </a:prstGeom>
        </p:spPr>
        <p:txBody>
          <a:bodyPr anchor="t" rtlCol="false" tIns="0" lIns="0" bIns="0" rIns="0">
            <a:spAutoFit/>
          </a:bodyPr>
          <a:lstStyle/>
          <a:p>
            <a:pPr algn="ctr">
              <a:lnSpc>
                <a:spcPts val="4950"/>
              </a:lnSpc>
            </a:pPr>
            <a:r>
              <a:rPr lang="en-US" b="true" sz="4500">
                <a:solidFill>
                  <a:srgbClr val="960423"/>
                </a:solidFill>
                <a:latin typeface="DM Sans Bold"/>
                <a:ea typeface="DM Sans Bold"/>
                <a:cs typeface="DM Sans Bold"/>
                <a:sym typeface="DM Sans Bold"/>
              </a:rPr>
              <a:t>MOLLOY’S VALUES AND GUIDING VIRTUES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28414"/>
            <a:ext cx="18459450" cy="7358173"/>
            <a:chOff x="0" y="0"/>
            <a:chExt cx="6244308" cy="2489061"/>
          </a:xfrm>
        </p:grpSpPr>
        <p:sp>
          <p:nvSpPr>
            <p:cNvPr name="Freeform 3" id="3"/>
            <p:cNvSpPr/>
            <p:nvPr/>
          </p:nvSpPr>
          <p:spPr>
            <a:xfrm flipH="false" flipV="false" rot="0">
              <a:off x="0" y="0"/>
              <a:ext cx="6244308" cy="2489061"/>
            </a:xfrm>
            <a:custGeom>
              <a:avLst/>
              <a:gdLst/>
              <a:ahLst/>
              <a:cxnLst/>
              <a:rect r="r" b="b" t="t" l="l"/>
              <a:pathLst>
                <a:path h="2489061" w="6244308">
                  <a:moveTo>
                    <a:pt x="0" y="0"/>
                  </a:moveTo>
                  <a:lnTo>
                    <a:pt x="6244308" y="0"/>
                  </a:lnTo>
                  <a:lnTo>
                    <a:pt x="6244308" y="2489061"/>
                  </a:lnTo>
                  <a:lnTo>
                    <a:pt x="0" y="2489061"/>
                  </a:lnTo>
                  <a:close/>
                </a:path>
              </a:pathLst>
            </a:custGeom>
            <a:solidFill>
              <a:srgbClr val="D6C173"/>
            </a:solidFill>
          </p:spPr>
        </p:sp>
      </p:grpSp>
      <p:grpSp>
        <p:nvGrpSpPr>
          <p:cNvPr name="Group 4" id="4"/>
          <p:cNvGrpSpPr/>
          <p:nvPr/>
        </p:nvGrpSpPr>
        <p:grpSpPr>
          <a:xfrm rot="0">
            <a:off x="13392638" y="5060550"/>
            <a:ext cx="4338419" cy="4338419"/>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0" r="0" b="0"/>
              </a:stretch>
            </a:blipFill>
          </p:spPr>
        </p:sp>
      </p:grpSp>
      <p:grpSp>
        <p:nvGrpSpPr>
          <p:cNvPr name="Group 6" id="6"/>
          <p:cNvGrpSpPr/>
          <p:nvPr/>
        </p:nvGrpSpPr>
        <p:grpSpPr>
          <a:xfrm rot="0">
            <a:off x="16556355" y="8528685"/>
            <a:ext cx="723900" cy="759143"/>
            <a:chOff x="0" y="0"/>
            <a:chExt cx="965200" cy="1012190"/>
          </a:xfrm>
        </p:grpSpPr>
        <p:sp>
          <p:nvSpPr>
            <p:cNvPr name="Freeform 7" id="7"/>
            <p:cNvSpPr/>
            <p:nvPr/>
          </p:nvSpPr>
          <p:spPr>
            <a:xfrm flipH="false" flipV="false" rot="0">
              <a:off x="46990" y="43180"/>
              <a:ext cx="867410" cy="927100"/>
            </a:xfrm>
            <a:custGeom>
              <a:avLst/>
              <a:gdLst/>
              <a:ahLst/>
              <a:cxnLst/>
              <a:rect r="r" b="b" t="t" l="l"/>
              <a:pathLst>
                <a:path h="927100" w="867410">
                  <a:moveTo>
                    <a:pt x="3810" y="725170"/>
                  </a:moveTo>
                  <a:cubicBezTo>
                    <a:pt x="54610" y="580390"/>
                    <a:pt x="85090" y="533400"/>
                    <a:pt x="86360" y="529590"/>
                  </a:cubicBezTo>
                  <a:cubicBezTo>
                    <a:pt x="85090" y="528320"/>
                    <a:pt x="85090" y="521970"/>
                    <a:pt x="83820" y="519430"/>
                  </a:cubicBezTo>
                  <a:cubicBezTo>
                    <a:pt x="82550" y="518160"/>
                    <a:pt x="76200" y="516890"/>
                    <a:pt x="76200" y="516890"/>
                  </a:cubicBezTo>
                  <a:cubicBezTo>
                    <a:pt x="76200" y="516890"/>
                    <a:pt x="71120" y="513080"/>
                    <a:pt x="67310" y="510540"/>
                  </a:cubicBezTo>
                  <a:cubicBezTo>
                    <a:pt x="64770" y="508000"/>
                    <a:pt x="59690" y="504190"/>
                    <a:pt x="59690" y="504190"/>
                  </a:cubicBezTo>
                  <a:cubicBezTo>
                    <a:pt x="59690" y="504190"/>
                    <a:pt x="55880" y="499110"/>
                    <a:pt x="53340" y="496570"/>
                  </a:cubicBezTo>
                  <a:cubicBezTo>
                    <a:pt x="50800" y="494030"/>
                    <a:pt x="46990" y="488950"/>
                    <a:pt x="46990" y="488950"/>
                  </a:cubicBezTo>
                  <a:cubicBezTo>
                    <a:pt x="46990" y="488950"/>
                    <a:pt x="43180" y="482600"/>
                    <a:pt x="41910" y="478790"/>
                  </a:cubicBezTo>
                  <a:cubicBezTo>
                    <a:pt x="40640" y="476250"/>
                    <a:pt x="38100" y="469900"/>
                    <a:pt x="38100" y="469900"/>
                  </a:cubicBezTo>
                  <a:cubicBezTo>
                    <a:pt x="38100" y="469900"/>
                    <a:pt x="36830" y="463550"/>
                    <a:pt x="35560" y="459740"/>
                  </a:cubicBezTo>
                  <a:cubicBezTo>
                    <a:pt x="34290" y="455930"/>
                    <a:pt x="33020" y="449580"/>
                    <a:pt x="33020" y="449580"/>
                  </a:cubicBezTo>
                  <a:cubicBezTo>
                    <a:pt x="33020" y="449580"/>
                    <a:pt x="33020" y="443230"/>
                    <a:pt x="34290" y="439420"/>
                  </a:cubicBezTo>
                  <a:cubicBezTo>
                    <a:pt x="34290" y="435610"/>
                    <a:pt x="34290" y="429260"/>
                    <a:pt x="34290" y="429260"/>
                  </a:cubicBezTo>
                  <a:cubicBezTo>
                    <a:pt x="34290" y="429260"/>
                    <a:pt x="40640" y="374650"/>
                    <a:pt x="50800" y="345440"/>
                  </a:cubicBezTo>
                  <a:cubicBezTo>
                    <a:pt x="62230" y="308610"/>
                    <a:pt x="82550" y="261620"/>
                    <a:pt x="104140" y="229870"/>
                  </a:cubicBezTo>
                  <a:cubicBezTo>
                    <a:pt x="124460" y="200660"/>
                    <a:pt x="147320" y="173990"/>
                    <a:pt x="173990" y="156210"/>
                  </a:cubicBezTo>
                  <a:cubicBezTo>
                    <a:pt x="200660" y="138430"/>
                    <a:pt x="232410" y="121920"/>
                    <a:pt x="264160" y="121920"/>
                  </a:cubicBezTo>
                  <a:cubicBezTo>
                    <a:pt x="300990" y="121920"/>
                    <a:pt x="369570" y="153670"/>
                    <a:pt x="383540" y="170180"/>
                  </a:cubicBezTo>
                  <a:cubicBezTo>
                    <a:pt x="389890" y="176530"/>
                    <a:pt x="387350" y="187960"/>
                    <a:pt x="389890" y="190500"/>
                  </a:cubicBezTo>
                  <a:cubicBezTo>
                    <a:pt x="391160" y="190500"/>
                    <a:pt x="393700" y="189230"/>
                    <a:pt x="396240" y="187960"/>
                  </a:cubicBezTo>
                  <a:cubicBezTo>
                    <a:pt x="406400" y="181610"/>
                    <a:pt x="433070" y="156210"/>
                    <a:pt x="457200" y="138430"/>
                  </a:cubicBezTo>
                  <a:cubicBezTo>
                    <a:pt x="488950" y="114300"/>
                    <a:pt x="533400" y="83820"/>
                    <a:pt x="571500" y="62230"/>
                  </a:cubicBezTo>
                  <a:cubicBezTo>
                    <a:pt x="609600" y="40640"/>
                    <a:pt x="645160" y="13970"/>
                    <a:pt x="687070" y="7620"/>
                  </a:cubicBezTo>
                  <a:cubicBezTo>
                    <a:pt x="732790" y="0"/>
                    <a:pt x="806450" y="1270"/>
                    <a:pt x="834390" y="24130"/>
                  </a:cubicBezTo>
                  <a:cubicBezTo>
                    <a:pt x="857250" y="40640"/>
                    <a:pt x="866140" y="78740"/>
                    <a:pt x="866140" y="105410"/>
                  </a:cubicBezTo>
                  <a:cubicBezTo>
                    <a:pt x="867410" y="133350"/>
                    <a:pt x="853440" y="162560"/>
                    <a:pt x="838200" y="189230"/>
                  </a:cubicBezTo>
                  <a:cubicBezTo>
                    <a:pt x="821690" y="218440"/>
                    <a:pt x="791210" y="243840"/>
                    <a:pt x="767080" y="271780"/>
                  </a:cubicBezTo>
                  <a:cubicBezTo>
                    <a:pt x="741680" y="300990"/>
                    <a:pt x="720090" y="330200"/>
                    <a:pt x="690880" y="360680"/>
                  </a:cubicBezTo>
                  <a:cubicBezTo>
                    <a:pt x="656590" y="394970"/>
                    <a:pt x="608330" y="433070"/>
                    <a:pt x="572770" y="464820"/>
                  </a:cubicBezTo>
                  <a:cubicBezTo>
                    <a:pt x="542290" y="494030"/>
                    <a:pt x="515620" y="516890"/>
                    <a:pt x="488950" y="544830"/>
                  </a:cubicBezTo>
                  <a:cubicBezTo>
                    <a:pt x="464820" y="571500"/>
                    <a:pt x="438150" y="598170"/>
                    <a:pt x="419100" y="627380"/>
                  </a:cubicBezTo>
                  <a:cubicBezTo>
                    <a:pt x="402590" y="655320"/>
                    <a:pt x="379730" y="707390"/>
                    <a:pt x="382270" y="717550"/>
                  </a:cubicBezTo>
                  <a:cubicBezTo>
                    <a:pt x="382270" y="720090"/>
                    <a:pt x="383540" y="721360"/>
                    <a:pt x="386080" y="722630"/>
                  </a:cubicBezTo>
                  <a:cubicBezTo>
                    <a:pt x="397510" y="727710"/>
                    <a:pt x="482600" y="732790"/>
                    <a:pt x="499110" y="736600"/>
                  </a:cubicBezTo>
                  <a:cubicBezTo>
                    <a:pt x="502920" y="737870"/>
                    <a:pt x="504190" y="737870"/>
                    <a:pt x="506730" y="739140"/>
                  </a:cubicBezTo>
                  <a:cubicBezTo>
                    <a:pt x="509270" y="739140"/>
                    <a:pt x="513080" y="740410"/>
                    <a:pt x="515620" y="740410"/>
                  </a:cubicBezTo>
                  <a:cubicBezTo>
                    <a:pt x="516890" y="741680"/>
                    <a:pt x="518160" y="741680"/>
                    <a:pt x="519430" y="742950"/>
                  </a:cubicBezTo>
                  <a:cubicBezTo>
                    <a:pt x="520700" y="742950"/>
                    <a:pt x="521970" y="742950"/>
                    <a:pt x="523240" y="744220"/>
                  </a:cubicBezTo>
                  <a:cubicBezTo>
                    <a:pt x="525780" y="745490"/>
                    <a:pt x="528320" y="748030"/>
                    <a:pt x="530860" y="749300"/>
                  </a:cubicBezTo>
                  <a:cubicBezTo>
                    <a:pt x="533400" y="750570"/>
                    <a:pt x="535940" y="751840"/>
                    <a:pt x="538480" y="753110"/>
                  </a:cubicBezTo>
                  <a:cubicBezTo>
                    <a:pt x="539750" y="754380"/>
                    <a:pt x="539750" y="755650"/>
                    <a:pt x="541020" y="756920"/>
                  </a:cubicBezTo>
                  <a:cubicBezTo>
                    <a:pt x="542290" y="758190"/>
                    <a:pt x="543560" y="758190"/>
                    <a:pt x="544830" y="759460"/>
                  </a:cubicBezTo>
                  <a:cubicBezTo>
                    <a:pt x="546100" y="760730"/>
                    <a:pt x="547370" y="764540"/>
                    <a:pt x="549910" y="765810"/>
                  </a:cubicBezTo>
                  <a:cubicBezTo>
                    <a:pt x="551180" y="768350"/>
                    <a:pt x="553720" y="770890"/>
                    <a:pt x="554990" y="772160"/>
                  </a:cubicBezTo>
                  <a:cubicBezTo>
                    <a:pt x="556260" y="774700"/>
                    <a:pt x="556260" y="775970"/>
                    <a:pt x="557530" y="777240"/>
                  </a:cubicBezTo>
                  <a:cubicBezTo>
                    <a:pt x="557530" y="778510"/>
                    <a:pt x="558800" y="778510"/>
                    <a:pt x="560070" y="779780"/>
                  </a:cubicBezTo>
                  <a:cubicBezTo>
                    <a:pt x="561340" y="782320"/>
                    <a:pt x="561340" y="786130"/>
                    <a:pt x="562610" y="788670"/>
                  </a:cubicBezTo>
                  <a:cubicBezTo>
                    <a:pt x="563880" y="791210"/>
                    <a:pt x="565150" y="793750"/>
                    <a:pt x="566420" y="796290"/>
                  </a:cubicBezTo>
                  <a:cubicBezTo>
                    <a:pt x="566420" y="797560"/>
                    <a:pt x="566420" y="800100"/>
                    <a:pt x="566420" y="801370"/>
                  </a:cubicBezTo>
                  <a:cubicBezTo>
                    <a:pt x="566420" y="802640"/>
                    <a:pt x="567690" y="803910"/>
                    <a:pt x="567690" y="805180"/>
                  </a:cubicBezTo>
                  <a:cubicBezTo>
                    <a:pt x="567690" y="807720"/>
                    <a:pt x="567690" y="810260"/>
                    <a:pt x="567690" y="814070"/>
                  </a:cubicBezTo>
                  <a:cubicBezTo>
                    <a:pt x="567690" y="816610"/>
                    <a:pt x="567690" y="820420"/>
                    <a:pt x="567690" y="822960"/>
                  </a:cubicBezTo>
                  <a:cubicBezTo>
                    <a:pt x="567690" y="824230"/>
                    <a:pt x="567690" y="825500"/>
                    <a:pt x="566420" y="826770"/>
                  </a:cubicBezTo>
                  <a:cubicBezTo>
                    <a:pt x="566420" y="828040"/>
                    <a:pt x="567690" y="829310"/>
                    <a:pt x="566420" y="830580"/>
                  </a:cubicBezTo>
                  <a:cubicBezTo>
                    <a:pt x="566420" y="833120"/>
                    <a:pt x="565150" y="836930"/>
                    <a:pt x="563880" y="839470"/>
                  </a:cubicBezTo>
                  <a:cubicBezTo>
                    <a:pt x="562610" y="842010"/>
                    <a:pt x="562610" y="845820"/>
                    <a:pt x="561340" y="847090"/>
                  </a:cubicBezTo>
                  <a:cubicBezTo>
                    <a:pt x="561340" y="849630"/>
                    <a:pt x="560070" y="849630"/>
                    <a:pt x="560070" y="850900"/>
                  </a:cubicBezTo>
                  <a:cubicBezTo>
                    <a:pt x="558800" y="852170"/>
                    <a:pt x="558800" y="853440"/>
                    <a:pt x="557530" y="855980"/>
                  </a:cubicBezTo>
                  <a:cubicBezTo>
                    <a:pt x="556260" y="857250"/>
                    <a:pt x="553720" y="859790"/>
                    <a:pt x="552450" y="862330"/>
                  </a:cubicBezTo>
                  <a:cubicBezTo>
                    <a:pt x="551180" y="864870"/>
                    <a:pt x="549910" y="867410"/>
                    <a:pt x="547370" y="869950"/>
                  </a:cubicBezTo>
                  <a:cubicBezTo>
                    <a:pt x="547370" y="871220"/>
                    <a:pt x="546100" y="871220"/>
                    <a:pt x="544830" y="872490"/>
                  </a:cubicBezTo>
                  <a:cubicBezTo>
                    <a:pt x="543560" y="873760"/>
                    <a:pt x="543560" y="875030"/>
                    <a:pt x="542290" y="876300"/>
                  </a:cubicBezTo>
                  <a:cubicBezTo>
                    <a:pt x="539750" y="877570"/>
                    <a:pt x="537210" y="878840"/>
                    <a:pt x="534670" y="880110"/>
                  </a:cubicBezTo>
                  <a:cubicBezTo>
                    <a:pt x="532130" y="882650"/>
                    <a:pt x="529590" y="885190"/>
                    <a:pt x="528320" y="886460"/>
                  </a:cubicBezTo>
                  <a:cubicBezTo>
                    <a:pt x="525780" y="886460"/>
                    <a:pt x="524510" y="886460"/>
                    <a:pt x="523240" y="887730"/>
                  </a:cubicBezTo>
                  <a:cubicBezTo>
                    <a:pt x="521970" y="887730"/>
                    <a:pt x="521970" y="889000"/>
                    <a:pt x="519430" y="890270"/>
                  </a:cubicBezTo>
                  <a:cubicBezTo>
                    <a:pt x="518160" y="890270"/>
                    <a:pt x="514350" y="891540"/>
                    <a:pt x="511810" y="891540"/>
                  </a:cubicBezTo>
                  <a:cubicBezTo>
                    <a:pt x="509270" y="892810"/>
                    <a:pt x="505460" y="894080"/>
                    <a:pt x="502920" y="895350"/>
                  </a:cubicBezTo>
                  <a:cubicBezTo>
                    <a:pt x="501650" y="895350"/>
                    <a:pt x="500380" y="895350"/>
                    <a:pt x="499110" y="895350"/>
                  </a:cubicBezTo>
                  <a:cubicBezTo>
                    <a:pt x="497840" y="895350"/>
                    <a:pt x="496570" y="896620"/>
                    <a:pt x="495300" y="896620"/>
                  </a:cubicBezTo>
                  <a:cubicBezTo>
                    <a:pt x="492760" y="896620"/>
                    <a:pt x="488950" y="895350"/>
                    <a:pt x="486410" y="895350"/>
                  </a:cubicBezTo>
                  <a:cubicBezTo>
                    <a:pt x="482600" y="895350"/>
                    <a:pt x="481330" y="896620"/>
                    <a:pt x="477520" y="895350"/>
                  </a:cubicBezTo>
                  <a:cubicBezTo>
                    <a:pt x="467360" y="895350"/>
                    <a:pt x="444500" y="891540"/>
                    <a:pt x="424180" y="889000"/>
                  </a:cubicBezTo>
                  <a:cubicBezTo>
                    <a:pt x="400050" y="885190"/>
                    <a:pt x="365760" y="882650"/>
                    <a:pt x="342900" y="877570"/>
                  </a:cubicBezTo>
                  <a:cubicBezTo>
                    <a:pt x="325120" y="873760"/>
                    <a:pt x="312420" y="861060"/>
                    <a:pt x="299720" y="863600"/>
                  </a:cubicBezTo>
                  <a:cubicBezTo>
                    <a:pt x="281940" y="868680"/>
                    <a:pt x="274320" y="902970"/>
                    <a:pt x="252730" y="913130"/>
                  </a:cubicBezTo>
                  <a:cubicBezTo>
                    <a:pt x="220980" y="927100"/>
                    <a:pt x="160020" y="924560"/>
                    <a:pt x="120650" y="918210"/>
                  </a:cubicBezTo>
                  <a:cubicBezTo>
                    <a:pt x="86360" y="913130"/>
                    <a:pt x="45720" y="909320"/>
                    <a:pt x="25400" y="885190"/>
                  </a:cubicBezTo>
                  <a:cubicBezTo>
                    <a:pt x="0" y="853440"/>
                    <a:pt x="3810" y="725170"/>
                    <a:pt x="3810" y="725170"/>
                  </a:cubicBezTo>
                </a:path>
              </a:pathLst>
            </a:custGeom>
            <a:solidFill>
              <a:srgbClr val="FFFFFF"/>
            </a:solidFill>
            <a:ln cap="sq">
              <a:noFill/>
              <a:prstDash val="solid"/>
              <a:miter/>
            </a:ln>
          </p:spPr>
        </p:sp>
      </p:grpSp>
      <p:sp>
        <p:nvSpPr>
          <p:cNvPr name="TextBox 8" id="8"/>
          <p:cNvSpPr txBox="true"/>
          <p:nvPr/>
        </p:nvSpPr>
        <p:spPr>
          <a:xfrm rot="0">
            <a:off x="1028700" y="723897"/>
            <a:ext cx="9019738" cy="647706"/>
          </a:xfrm>
          <a:prstGeom prst="rect">
            <a:avLst/>
          </a:prstGeom>
        </p:spPr>
        <p:txBody>
          <a:bodyPr anchor="t" rtlCol="false" tIns="0" lIns="0" bIns="0" rIns="0">
            <a:spAutoFit/>
          </a:bodyPr>
          <a:lstStyle/>
          <a:p>
            <a:pPr algn="l">
              <a:lnSpc>
                <a:spcPts val="4950"/>
              </a:lnSpc>
            </a:pPr>
            <a:r>
              <a:rPr lang="en-US" b="true" sz="4500">
                <a:solidFill>
                  <a:srgbClr val="960423"/>
                </a:solidFill>
                <a:latin typeface="DM Sans Bold"/>
                <a:ea typeface="DM Sans Bold"/>
                <a:cs typeface="DM Sans Bold"/>
                <a:sym typeface="DM Sans Bold"/>
              </a:rPr>
              <a:t>SACRED SPACES</a:t>
            </a:r>
          </a:p>
        </p:txBody>
      </p:sp>
      <p:sp>
        <p:nvSpPr>
          <p:cNvPr name="TextBox 9" id="9"/>
          <p:cNvSpPr txBox="true"/>
          <p:nvPr/>
        </p:nvSpPr>
        <p:spPr>
          <a:xfrm rot="0">
            <a:off x="1028700" y="1879974"/>
            <a:ext cx="7463574" cy="4086225"/>
          </a:xfrm>
          <a:prstGeom prst="rect">
            <a:avLst/>
          </a:prstGeom>
        </p:spPr>
        <p:txBody>
          <a:bodyPr anchor="t" rtlCol="false" tIns="0" lIns="0" bIns="0" rIns="0">
            <a:spAutoFit/>
          </a:bodyPr>
          <a:lstStyle/>
          <a:p>
            <a:pPr algn="l">
              <a:lnSpc>
                <a:spcPts val="2999"/>
              </a:lnSpc>
            </a:pPr>
            <a:r>
              <a:rPr lang="en-US" sz="2499">
                <a:solidFill>
                  <a:srgbClr val="000000"/>
                </a:solidFill>
                <a:latin typeface="DM Sans"/>
                <a:ea typeface="DM Sans"/>
                <a:cs typeface="DM Sans"/>
                <a:sym typeface="DM Sans"/>
              </a:rPr>
              <a:t>The following spaces are available on campus for personal reflection:</a:t>
            </a:r>
          </a:p>
          <a:p>
            <a:pPr algn="l">
              <a:lnSpc>
                <a:spcPts val="2999"/>
              </a:lnSpc>
            </a:pPr>
          </a:p>
          <a:p>
            <a:pPr algn="l" marL="539749" indent="-269875" lvl="1">
              <a:lnSpc>
                <a:spcPts val="2999"/>
              </a:lnSpc>
              <a:buFont typeface="Arial"/>
              <a:buChar char="•"/>
            </a:pPr>
            <a:r>
              <a:rPr lang="en-US" sz="2499">
                <a:solidFill>
                  <a:srgbClr val="000000"/>
                </a:solidFill>
                <a:latin typeface="DM Sans"/>
                <a:ea typeface="DM Sans"/>
                <a:cs typeface="DM Sans"/>
                <a:sym typeface="DM Sans"/>
              </a:rPr>
              <a:t>Shakespeare Garden</a:t>
            </a:r>
          </a:p>
          <a:p>
            <a:pPr algn="l" marL="539749" indent="-269875" lvl="1">
              <a:lnSpc>
                <a:spcPts val="2999"/>
              </a:lnSpc>
              <a:buFont typeface="Arial"/>
              <a:buChar char="•"/>
            </a:pPr>
            <a:r>
              <a:rPr lang="en-US" sz="2499">
                <a:solidFill>
                  <a:srgbClr val="000000"/>
                </a:solidFill>
                <a:latin typeface="DM Sans"/>
                <a:ea typeface="DM Sans"/>
                <a:cs typeface="DM Sans"/>
                <a:sym typeface="DM Sans"/>
              </a:rPr>
              <a:t>9/11 Memorial Garden</a:t>
            </a:r>
          </a:p>
          <a:p>
            <a:pPr algn="l" marL="539749" indent="-269875" lvl="1">
              <a:lnSpc>
                <a:spcPts val="2999"/>
              </a:lnSpc>
              <a:buFont typeface="Arial"/>
              <a:buChar char="•"/>
            </a:pPr>
            <a:r>
              <a:rPr lang="en-US" sz="2499">
                <a:solidFill>
                  <a:srgbClr val="000000"/>
                </a:solidFill>
                <a:latin typeface="DM Sans"/>
                <a:ea typeface="DM Sans"/>
                <a:cs typeface="DM Sans"/>
                <a:sym typeface="DM Sans"/>
              </a:rPr>
              <a:t>Our Lady of the Lourdes Grotto</a:t>
            </a:r>
          </a:p>
          <a:p>
            <a:pPr algn="l" marL="539749" indent="-269875" lvl="1">
              <a:lnSpc>
                <a:spcPts val="2999"/>
              </a:lnSpc>
              <a:buFont typeface="Arial"/>
              <a:buChar char="•"/>
            </a:pPr>
            <a:r>
              <a:rPr lang="en-US" sz="2499">
                <a:solidFill>
                  <a:srgbClr val="000000"/>
                </a:solidFill>
                <a:latin typeface="DM Sans"/>
                <a:ea typeface="DM Sans"/>
                <a:cs typeface="DM Sans"/>
                <a:sym typeface="DM Sans"/>
              </a:rPr>
              <a:t>Sister/Student Sculpture</a:t>
            </a:r>
          </a:p>
          <a:p>
            <a:pPr algn="l" marL="539749" indent="-269875" lvl="1">
              <a:lnSpc>
                <a:spcPts val="2999"/>
              </a:lnSpc>
              <a:buFont typeface="Arial"/>
              <a:buChar char="•"/>
            </a:pPr>
            <a:r>
              <a:rPr lang="en-US" sz="2499">
                <a:solidFill>
                  <a:srgbClr val="000000"/>
                </a:solidFill>
                <a:latin typeface="DM Sans"/>
                <a:ea typeface="DM Sans"/>
                <a:cs typeface="DM Sans"/>
                <a:sym typeface="DM Sans"/>
              </a:rPr>
              <a:t>Sacred Heart Chapel and Meditation Center</a:t>
            </a:r>
          </a:p>
          <a:p>
            <a:pPr algn="l" marL="539749" indent="-269875" lvl="1">
              <a:lnSpc>
                <a:spcPts val="2999"/>
              </a:lnSpc>
              <a:buFont typeface="Arial"/>
              <a:buChar char="•"/>
            </a:pPr>
            <a:r>
              <a:rPr lang="en-US" sz="2499">
                <a:solidFill>
                  <a:srgbClr val="000000"/>
                </a:solidFill>
                <a:latin typeface="DM Sans"/>
                <a:ea typeface="DM Sans"/>
                <a:cs typeface="DM Sans"/>
                <a:sym typeface="DM Sans"/>
              </a:rPr>
              <a:t>Healing Garden</a:t>
            </a:r>
          </a:p>
          <a:p>
            <a:pPr algn="l" marL="539749" indent="-269875" lvl="1">
              <a:lnSpc>
                <a:spcPts val="2999"/>
              </a:lnSpc>
              <a:buFont typeface="Arial"/>
              <a:buChar char="•"/>
            </a:pPr>
            <a:r>
              <a:rPr lang="en-US" sz="2499">
                <a:solidFill>
                  <a:srgbClr val="000000"/>
                </a:solidFill>
                <a:latin typeface="DM Sans"/>
                <a:ea typeface="DM Sans"/>
                <a:cs typeface="DM Sans"/>
                <a:sym typeface="DM Sans"/>
              </a:rPr>
              <a:t>Cloister Garden</a:t>
            </a:r>
          </a:p>
          <a:p>
            <a:pPr algn="l" marL="539749" indent="-269875" lvl="1">
              <a:lnSpc>
                <a:spcPts val="2999"/>
              </a:lnSpc>
              <a:buFont typeface="Arial"/>
              <a:buChar char="•"/>
            </a:pPr>
            <a:r>
              <a:rPr lang="en-US" sz="2499">
                <a:solidFill>
                  <a:srgbClr val="000000"/>
                </a:solidFill>
                <a:latin typeface="DM Sans"/>
                <a:ea typeface="DM Sans"/>
                <a:cs typeface="DM Sans"/>
                <a:sym typeface="DM Sans"/>
              </a:rPr>
              <a:t>Muslim Prayer Room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DAGxGAMOgmY</dc:identifier>
  <dcterms:modified xsi:type="dcterms:W3CDTF">2011-08-01T06:04:30Z</dcterms:modified>
  <cp:revision>1</cp:revision>
  <dc:title>New Adjunct Faculty Mission Orientation 2025</dc:title>
</cp:coreProperties>
</file>