
<file path=[Content_Types].xml><?xml version="1.0" encoding="utf-8"?>
<Types xmlns="http://schemas.openxmlformats.org/package/2006/content-types">
  <Default Extension="rels" ContentType="application/vnd.openxmlformats-package.relationships+xml"/>
  <Default Extension="xml" ContentType="application/vnd.openxmlformats-officedocument.extended-properties+xml"/>
  <Default Extension="jpeg" ContentType="image/jpeg"/>
  <Default Extension="png" ContentType="image/png"/>
  <Override PartName="/ppt/notesSlides/notesSlide4.xml" ContentType="application/vnd.openxmlformats-officedocument.presentationml.notes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s/slide7.xml" ContentType="application/vnd.openxmlformats-officedocument.presentationml.slide+xml"/>
  <Override PartName="/ppt/theme/theme1.xml" ContentType="application/vnd.openxmlformats-officedocument.theme+xml"/>
  <Override PartName="/ppt/revisionInfo.xml" ContentType="application/vnd.ms-powerpoint.revisioninfo+xml"/>
  <Override PartName="/ppt/slideLayouts/slideLayout1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tableStyles.xml" ContentType="application/vnd.openxmlformats-officedocument.presentationml.tableStyles+xml"/>
  <Override PartName="/ppt/theme/theme2.xml" ContentType="application/vnd.openxmlformats-officedocument.theme+xml"/>
  <Override PartName="/docProps/core.xml" ContentType="application/vnd.openxmlformats-package.core-properties+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viewProps.xml" ContentType="application/vnd.openxmlformats-officedocument.presentationml.viewProps+xml"/>
  <Override PartName="/ppt/notesSlides/notesSlide2.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slideLayouts/slideLayout11.xml" ContentType="application/vnd.openxmlformats-officedocument.presentationml.slideLayout+xml"/>
  <Override PartName="/ppt/presProps.xml" ContentType="application/vnd.openxmlformats-officedocument.presentationml.presProps+xml"/>
  <Override PartName="/ppt/slideLayouts/slideLayout3.xml" ContentType="application/vnd.openxmlformats-officedocument.presentationml.slideLayout+xml"/>
  <Override PartName="/ppt/slides/slide5.xml" ContentType="application/vnd.openxmlformats-officedocument.presentationml.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4" r:id="rId3"/>
    <p:sldId id="258" r:id="rId4"/>
    <p:sldId id="262" r:id="rId5"/>
    <p:sldId id="263" r:id="rId6"/>
    <p:sldId id="259"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3C57B4-5899-3E41-8E18-E1CD7EDC2E26}" v="2" dt="2025-08-21T01:26:23.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74" autoAdjust="0"/>
    <p:restoredTop sz="72508"/>
  </p:normalViewPr>
  <p:slideViewPr>
    <p:cSldViewPr snapToGrid="0">
      <p:cViewPr varScale="1">
        <p:scale>
          <a:sx n="52" d="100"/>
          <a:sy n="52" d="100"/>
        </p:scale>
        <p:origin x="148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D1A1E8-5592-FC47-BD7E-01C75AB3151C}"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4842B9-FA40-A54A-9EC6-5C962D4375E8}" type="slidenum">
              <a:rPr lang="en-US" smtClean="0"/>
              <a:t>‹#›</a:t>
            </a:fld>
            <a:endParaRPr lang="en-US"/>
          </a:p>
        </p:txBody>
      </p:sp>
    </p:spTree>
    <p:extLst>
      <p:ext uri="{BB962C8B-B14F-4D97-AF65-F5344CB8AC3E}">
        <p14:creationId xmlns:p14="http://schemas.microsoft.com/office/powerpoint/2010/main" val="710282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4842B9-FA40-A54A-9EC6-5C962D4375E8}" type="slidenum">
              <a:rPr lang="en-US" smtClean="0"/>
              <a:t>1</a:t>
            </a:fld>
            <a:endParaRPr lang="en-US"/>
          </a:p>
        </p:txBody>
      </p:sp>
    </p:spTree>
    <p:extLst>
      <p:ext uri="{BB962C8B-B14F-4D97-AF65-F5344CB8AC3E}">
        <p14:creationId xmlns:p14="http://schemas.microsoft.com/office/powerpoint/2010/main" val="97149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905E8A-D0AF-AD7A-9C20-754649F1E6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FE485E-51B5-9D17-C926-42FC058514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F12A42-6004-FDE0-EC50-154EEF51DBA7}"/>
              </a:ext>
            </a:extLst>
          </p:cNvPr>
          <p:cNvSpPr>
            <a:spLocks noGrp="1"/>
          </p:cNvSpPr>
          <p:nvPr>
            <p:ph type="body" idx="1"/>
          </p:nvPr>
        </p:nvSpPr>
        <p:spPr/>
        <p:txBody>
          <a:bodyPr/>
          <a:lstStyle/>
          <a:p>
            <a:r>
              <a:rPr lang="en-US" dirty="0"/>
              <a:t>So when you look at enrollment, retention rates and graduation rates by various identities and intersecting identities, we see gaps. So those from higher incomes graduate at higher rates, we see gaps across races/ethnicities, by if a student’s parent graduated from college, by sex and gender, by sexual orientation, nationality, ability, and the list goes on. But at Molloy, we value diversity, equity and inclusion because we don’t want to see these gaps and when we do see gaps, we want to close them. Informed by our mission and by the vision of our founders, the Sisters of St. Dominic of Amityville, we want to see all students succeed so valuing diversity, equity and inclusion is part of the fabric of Molloy, and we want you to know that as you join our community. </a:t>
            </a:r>
          </a:p>
          <a:p>
            <a:endParaRPr lang="en-US" dirty="0"/>
          </a:p>
          <a:p>
            <a:r>
              <a:rPr lang="en-US" dirty="0"/>
              <a:t>So what is DEI? We hear it a lot but let’s make sure we are on the same page. </a:t>
            </a:r>
          </a:p>
        </p:txBody>
      </p:sp>
      <p:sp>
        <p:nvSpPr>
          <p:cNvPr id="4" name="Slide Number Placeholder 3">
            <a:extLst>
              <a:ext uri="{FF2B5EF4-FFF2-40B4-BE49-F238E27FC236}">
                <a16:creationId xmlns:a16="http://schemas.microsoft.com/office/drawing/2014/main" id="{2ECDB85D-E773-913C-D4F8-390B66A8E2CD}"/>
              </a:ext>
            </a:extLst>
          </p:cNvPr>
          <p:cNvSpPr>
            <a:spLocks noGrp="1"/>
          </p:cNvSpPr>
          <p:nvPr>
            <p:ph type="sldNum" sz="quarter" idx="5"/>
          </p:nvPr>
        </p:nvSpPr>
        <p:spPr/>
        <p:txBody>
          <a:bodyPr/>
          <a:lstStyle/>
          <a:p>
            <a:fld id="{274842B9-FA40-A54A-9EC6-5C962D4375E8}" type="slidenum">
              <a:rPr lang="en-US" smtClean="0"/>
              <a:t>2</a:t>
            </a:fld>
            <a:endParaRPr lang="en-US"/>
          </a:p>
        </p:txBody>
      </p:sp>
    </p:spTree>
    <p:extLst>
      <p:ext uri="{BB962C8B-B14F-4D97-AF65-F5344CB8AC3E}">
        <p14:creationId xmlns:p14="http://schemas.microsoft.com/office/powerpoint/2010/main" val="4155721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Someone define diversity. </a:t>
            </a:r>
          </a:p>
          <a:p>
            <a:endParaRPr lang="en-US" dirty="0"/>
          </a:p>
          <a:p>
            <a:r>
              <a:rPr lang="en-US" dirty="0"/>
              <a:t>My definition of diversity is simply difference. Diversity highlights our differences. </a:t>
            </a:r>
          </a:p>
          <a:p>
            <a:endParaRPr lang="en-US" dirty="0"/>
          </a:p>
          <a:p>
            <a:r>
              <a:rPr lang="en-US" dirty="0"/>
              <a:t>What about equity?</a:t>
            </a:r>
          </a:p>
          <a:p>
            <a:endParaRPr lang="en-US" dirty="0"/>
          </a:p>
          <a:p>
            <a:r>
              <a:rPr lang="en-US" dirty="0"/>
              <a:t>And finally inclusion?</a:t>
            </a:r>
          </a:p>
          <a:p>
            <a:endParaRPr lang="en-US" dirty="0"/>
          </a:p>
          <a:p>
            <a:r>
              <a:rPr lang="en-US" dirty="0"/>
              <a:t>Who wants to belong and thrive? Everybody is here to get a degree and leave here successful, so we should all work to make sure we all belong and thrive no matter how different we are. We should want everyone to be able to do just as well as us, because we all want to belong and thrive. </a:t>
            </a:r>
          </a:p>
          <a:p>
            <a:endParaRPr lang="en-US" dirty="0"/>
          </a:p>
          <a:p>
            <a:r>
              <a:rPr lang="en-US" dirty="0"/>
              <a:t>When a university community values DEI, we ensure everyone belongs and thrives. So that’s why I lead our DEI initiatives across campus, because this is our north star. The success of everyone within our community. </a:t>
            </a:r>
          </a:p>
        </p:txBody>
      </p:sp>
      <p:sp>
        <p:nvSpPr>
          <p:cNvPr id="4" name="Slide Number Placeholder 3"/>
          <p:cNvSpPr>
            <a:spLocks noGrp="1"/>
          </p:cNvSpPr>
          <p:nvPr>
            <p:ph type="sldNum" sz="quarter" idx="5"/>
          </p:nvPr>
        </p:nvSpPr>
        <p:spPr/>
        <p:txBody>
          <a:bodyPr/>
          <a:lstStyle/>
          <a:p>
            <a:fld id="{274842B9-FA40-A54A-9EC6-5C962D4375E8}" type="slidenum">
              <a:rPr lang="en-US" smtClean="0"/>
              <a:t>3</a:t>
            </a:fld>
            <a:endParaRPr lang="en-US"/>
          </a:p>
        </p:txBody>
      </p:sp>
    </p:spTree>
    <p:extLst>
      <p:ext uri="{BB962C8B-B14F-4D97-AF65-F5344CB8AC3E}">
        <p14:creationId xmlns:p14="http://schemas.microsoft.com/office/powerpoint/2010/main" val="917255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4842B9-FA40-A54A-9EC6-5C962D4375E8}" type="slidenum">
              <a:rPr lang="en-US" smtClean="0"/>
              <a:t>4</a:t>
            </a:fld>
            <a:endParaRPr lang="en-US"/>
          </a:p>
        </p:txBody>
      </p:sp>
    </p:spTree>
    <p:extLst>
      <p:ext uri="{BB962C8B-B14F-4D97-AF65-F5344CB8AC3E}">
        <p14:creationId xmlns:p14="http://schemas.microsoft.com/office/powerpoint/2010/main" val="652303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4842B9-FA40-A54A-9EC6-5C962D4375E8}" type="slidenum">
              <a:rPr lang="en-US" smtClean="0"/>
              <a:t>5</a:t>
            </a:fld>
            <a:endParaRPr lang="en-US"/>
          </a:p>
        </p:txBody>
      </p:sp>
    </p:spTree>
    <p:extLst>
      <p:ext uri="{BB962C8B-B14F-4D97-AF65-F5344CB8AC3E}">
        <p14:creationId xmlns:p14="http://schemas.microsoft.com/office/powerpoint/2010/main" val="2091121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4842B9-FA40-A54A-9EC6-5C962D4375E8}" type="slidenum">
              <a:rPr lang="en-US" smtClean="0"/>
              <a:t>6</a:t>
            </a:fld>
            <a:endParaRPr lang="en-US"/>
          </a:p>
        </p:txBody>
      </p:sp>
    </p:spTree>
    <p:extLst>
      <p:ext uri="{BB962C8B-B14F-4D97-AF65-F5344CB8AC3E}">
        <p14:creationId xmlns:p14="http://schemas.microsoft.com/office/powerpoint/2010/main" val="888291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4842B9-FA40-A54A-9EC6-5C962D4375E8}" type="slidenum">
              <a:rPr lang="en-US" smtClean="0"/>
              <a:t>7</a:t>
            </a:fld>
            <a:endParaRPr lang="en-US"/>
          </a:p>
        </p:txBody>
      </p:sp>
    </p:spTree>
    <p:extLst>
      <p:ext uri="{BB962C8B-B14F-4D97-AF65-F5344CB8AC3E}">
        <p14:creationId xmlns:p14="http://schemas.microsoft.com/office/powerpoint/2010/main" val="2200458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D643-D874-5D02-5E25-CE2CCDD2DA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ACF5DE-0916-7B8E-084B-51DB0B7A96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99E911-82AE-4DE5-D6B8-960307A82DF5}"/>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5" name="Footer Placeholder 4">
            <a:extLst>
              <a:ext uri="{FF2B5EF4-FFF2-40B4-BE49-F238E27FC236}">
                <a16:creationId xmlns:a16="http://schemas.microsoft.com/office/drawing/2014/main" id="{2EC6196F-7EB7-99A7-447D-A4135B331D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4CF705-9ADB-F0CB-D9C4-17C45CEEB2A5}"/>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3732438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5F259-C75B-5CB9-8A75-20A1104F97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A1D236-3694-ABB3-C59B-D59FCA880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F29730-F8CD-66C9-0E7D-7C7A8E3D71ED}"/>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5" name="Footer Placeholder 4">
            <a:extLst>
              <a:ext uri="{FF2B5EF4-FFF2-40B4-BE49-F238E27FC236}">
                <a16:creationId xmlns:a16="http://schemas.microsoft.com/office/drawing/2014/main" id="{BB180B2D-61A5-E0BB-A349-9AC9CABEC2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2D6668-50D3-4415-0A9B-59558877DFBC}"/>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3676238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7E39DE-9F59-D4C7-D421-AD25F5C544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38E4A0-76B7-4B04-A223-94FE8F8B2C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F68DCF-C226-36F1-26F4-F82C9AF06351}"/>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5" name="Footer Placeholder 4">
            <a:extLst>
              <a:ext uri="{FF2B5EF4-FFF2-40B4-BE49-F238E27FC236}">
                <a16:creationId xmlns:a16="http://schemas.microsoft.com/office/drawing/2014/main" id="{EC5CD68C-5EBE-8102-F8E2-4A571DDAE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7FC14-EE26-05B1-FCE5-701426125EAE}"/>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2938141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A01A1-407A-043D-DAEC-E5B67E0C7A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700AC6-B69A-B09E-DC10-6C6A2ABF7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C5C5A8-909C-A1A1-61AC-E8F250370C02}"/>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5" name="Footer Placeholder 4">
            <a:extLst>
              <a:ext uri="{FF2B5EF4-FFF2-40B4-BE49-F238E27FC236}">
                <a16:creationId xmlns:a16="http://schemas.microsoft.com/office/drawing/2014/main" id="{16FCA265-2556-130A-3584-0EC3214FA3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0C94D-4E16-291A-9537-5812285B6D90}"/>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827446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2827E-1BC6-2764-84C1-E959CACE16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C8DB97-FEDF-3947-4EB1-ACF8541327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07323E-F36F-53F8-826A-00084A9DF2C0}"/>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5" name="Footer Placeholder 4">
            <a:extLst>
              <a:ext uri="{FF2B5EF4-FFF2-40B4-BE49-F238E27FC236}">
                <a16:creationId xmlns:a16="http://schemas.microsoft.com/office/drawing/2014/main" id="{ECFAE235-42F9-6766-1052-A0D344128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7FA08-3775-F9CF-C9E2-0F6B4A6AA667}"/>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3505612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B915E-C379-2B65-9302-A165A6A8F9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1D95F9-D9DE-DB60-0264-30C038869F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56AB02-5F99-6CED-88FD-360424F0A9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D04100-CA5E-400E-CC73-149ACFE03CA3}"/>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6" name="Footer Placeholder 5">
            <a:extLst>
              <a:ext uri="{FF2B5EF4-FFF2-40B4-BE49-F238E27FC236}">
                <a16:creationId xmlns:a16="http://schemas.microsoft.com/office/drawing/2014/main" id="{4EC82FA6-762D-8900-0EE3-917359D39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6E47C4-07A2-C02B-FF19-6BE7242F8E00}"/>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175347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51B95-B103-6753-C2A1-3ACB787A1F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D5E48A-91EE-6A11-74C6-D1E45122D4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DB09C7-3F5B-6C0E-EBBC-68CD2EA7BB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E17D78-0C3E-1F32-02CB-A3CC51835F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7FF142-B70E-AC00-F38C-03CA20BFD0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D1CA7A-4951-0B9E-0519-9CD626B0F211}"/>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8" name="Footer Placeholder 7">
            <a:extLst>
              <a:ext uri="{FF2B5EF4-FFF2-40B4-BE49-F238E27FC236}">
                <a16:creationId xmlns:a16="http://schemas.microsoft.com/office/drawing/2014/main" id="{EC9230CF-B5FB-349D-9EB3-303A34EBD7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2827F2-D338-8036-CA49-A00B109C7A10}"/>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3165238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08EF2-9DCB-9581-4BA5-ADE397C37F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940177-3A35-C72D-3EEE-F2C4B7DCF4E8}"/>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4" name="Footer Placeholder 3">
            <a:extLst>
              <a:ext uri="{FF2B5EF4-FFF2-40B4-BE49-F238E27FC236}">
                <a16:creationId xmlns:a16="http://schemas.microsoft.com/office/drawing/2014/main" id="{10298593-EF8D-D649-DC29-8B8DB46002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61495D-DF35-AA82-08DF-9EE5797669B0}"/>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71316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4FCA8D-8B42-C357-63CA-46D74B1A8997}"/>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3" name="Footer Placeholder 2">
            <a:extLst>
              <a:ext uri="{FF2B5EF4-FFF2-40B4-BE49-F238E27FC236}">
                <a16:creationId xmlns:a16="http://schemas.microsoft.com/office/drawing/2014/main" id="{7DF79264-E24E-3573-1AB7-1C0196D798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533BB7-C0DA-C262-D7C2-48449F1EA88C}"/>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1587032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E71D1-34B0-5F92-E816-885FDE00D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21F0B6-7AF7-3238-45D6-4F7E899EF7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CDC9AE-AD06-5937-787B-164FD5462D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D40385-12C5-50A5-467C-766E243CDD80}"/>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6" name="Footer Placeholder 5">
            <a:extLst>
              <a:ext uri="{FF2B5EF4-FFF2-40B4-BE49-F238E27FC236}">
                <a16:creationId xmlns:a16="http://schemas.microsoft.com/office/drawing/2014/main" id="{041C868C-587F-EAD5-19D8-D406A1627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B3146E-BBB0-2BA2-B7DB-7309C5EA09AC}"/>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2155905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D3647-A708-E7BA-F992-AA88BEEECC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8E58C6-5381-CA57-5CAD-3679A6546A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2576372-AE98-F4FE-92B3-16B38B529F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439AE1-1AB9-A7EB-207F-21C1DA899AD3}"/>
              </a:ext>
            </a:extLst>
          </p:cNvPr>
          <p:cNvSpPr>
            <a:spLocks noGrp="1"/>
          </p:cNvSpPr>
          <p:nvPr>
            <p:ph type="dt" sz="half" idx="10"/>
          </p:nvPr>
        </p:nvSpPr>
        <p:spPr/>
        <p:txBody>
          <a:bodyPr/>
          <a:lstStyle/>
          <a:p>
            <a:fld id="{0BBC9449-1201-40F0-8D44-BD4D200068E2}" type="datetimeFigureOut">
              <a:rPr lang="en-US" smtClean="0"/>
              <a:t>8/21/2025</a:t>
            </a:fld>
            <a:endParaRPr lang="en-US"/>
          </a:p>
        </p:txBody>
      </p:sp>
      <p:sp>
        <p:nvSpPr>
          <p:cNvPr id="6" name="Footer Placeholder 5">
            <a:extLst>
              <a:ext uri="{FF2B5EF4-FFF2-40B4-BE49-F238E27FC236}">
                <a16:creationId xmlns:a16="http://schemas.microsoft.com/office/drawing/2014/main" id="{03FCBCB5-D3E5-A822-E5F7-2516B7822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81F5EE-2E45-E20A-094D-3E4753F2CEAC}"/>
              </a:ext>
            </a:extLst>
          </p:cNvPr>
          <p:cNvSpPr>
            <a:spLocks noGrp="1"/>
          </p:cNvSpPr>
          <p:nvPr>
            <p:ph type="sldNum" sz="quarter" idx="12"/>
          </p:nvPr>
        </p:nvSpPr>
        <p:spPr/>
        <p:txBody>
          <a:bodyPr/>
          <a:lstStyle/>
          <a:p>
            <a:fld id="{5B8B3293-9BAE-49A1-9461-8BA250280999}" type="slidenum">
              <a:rPr lang="en-US" smtClean="0"/>
              <a:t>‹#›</a:t>
            </a:fld>
            <a:endParaRPr lang="en-US"/>
          </a:p>
        </p:txBody>
      </p:sp>
    </p:spTree>
    <p:extLst>
      <p:ext uri="{BB962C8B-B14F-4D97-AF65-F5344CB8AC3E}">
        <p14:creationId xmlns:p14="http://schemas.microsoft.com/office/powerpoint/2010/main" val="4070390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A9FD4E-ADE7-9AC2-0102-ADCC02B3F9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83E578-EEC8-868D-F5F3-2A16C90769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28D748-504E-DB04-A76C-6EB44B0898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C9449-1201-40F0-8D44-BD4D200068E2}" type="datetimeFigureOut">
              <a:rPr lang="en-US" smtClean="0"/>
              <a:t>8/21/2025</a:t>
            </a:fld>
            <a:endParaRPr lang="en-US"/>
          </a:p>
        </p:txBody>
      </p:sp>
      <p:sp>
        <p:nvSpPr>
          <p:cNvPr id="5" name="Footer Placeholder 4">
            <a:extLst>
              <a:ext uri="{FF2B5EF4-FFF2-40B4-BE49-F238E27FC236}">
                <a16:creationId xmlns:a16="http://schemas.microsoft.com/office/drawing/2014/main" id="{2CA92E84-A695-57C1-E217-FADB9FE252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6EE0C8-4051-662C-6BB1-07AC776C6C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8B3293-9BAE-49A1-9461-8BA250280999}" type="slidenum">
              <a:rPr lang="en-US" smtClean="0"/>
              <a:t>‹#›</a:t>
            </a:fld>
            <a:endParaRPr lang="en-US"/>
          </a:p>
        </p:txBody>
      </p:sp>
    </p:spTree>
    <p:extLst>
      <p:ext uri="{BB962C8B-B14F-4D97-AF65-F5344CB8AC3E}">
        <p14:creationId xmlns:p14="http://schemas.microsoft.com/office/powerpoint/2010/main" val="73564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dmitchell1@molloy.edu"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CFF09B-9832-C595-047F-2694CE718D7C}"/>
              </a:ext>
            </a:extLst>
          </p:cNvPr>
          <p:cNvSpPr txBox="1"/>
          <p:nvPr/>
        </p:nvSpPr>
        <p:spPr>
          <a:xfrm>
            <a:off x="1600518" y="2168132"/>
            <a:ext cx="8990963" cy="1938992"/>
          </a:xfrm>
          <a:prstGeom prst="rect">
            <a:avLst/>
          </a:prstGeom>
          <a:noFill/>
        </p:spPr>
        <p:txBody>
          <a:bodyPr wrap="square" rtlCol="0">
            <a:spAutoFit/>
          </a:bodyPr>
          <a:lstStyle/>
          <a:p>
            <a:pPr algn="ctr"/>
            <a:r>
              <a:rPr lang="en-US" sz="4000" b="1" dirty="0">
                <a:latin typeface="Arial" panose="020B0604020202020204" pitchFamily="34" charset="0"/>
                <a:cs typeface="Arial" panose="020B0604020202020204" pitchFamily="34" charset="0"/>
              </a:rPr>
              <a:t>Belonging and Thriving</a:t>
            </a:r>
          </a:p>
          <a:p>
            <a:pPr algn="ctr"/>
            <a:r>
              <a:rPr lang="en-US" sz="4000" b="1" dirty="0">
                <a:latin typeface="Arial" panose="020B0604020202020204" pitchFamily="34" charset="0"/>
                <a:cs typeface="Arial" panose="020B0604020202020204" pitchFamily="34" charset="0"/>
              </a:rPr>
              <a:t>@ Molloy University</a:t>
            </a:r>
          </a:p>
          <a:p>
            <a:pPr algn="ctr"/>
            <a:endParaRPr lang="en-US" sz="4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D796962-461B-50DD-3DEC-75107CEE15E2}"/>
              </a:ext>
            </a:extLst>
          </p:cNvPr>
          <p:cNvSpPr txBox="1"/>
          <p:nvPr/>
        </p:nvSpPr>
        <p:spPr>
          <a:xfrm>
            <a:off x="3934670" y="3491571"/>
            <a:ext cx="4322658" cy="923330"/>
          </a:xfrm>
          <a:prstGeom prst="rect">
            <a:avLst/>
          </a:prstGeom>
          <a:noFill/>
        </p:spPr>
        <p:txBody>
          <a:bodyPr wrap="none" rtlCol="0">
            <a:spAutoFit/>
          </a:bodyPr>
          <a:lstStyle/>
          <a:p>
            <a:pPr algn="ctr"/>
            <a:r>
              <a:rPr lang="en-US" b="1" dirty="0">
                <a:latin typeface="Arial" panose="020B0604020202020204" pitchFamily="34" charset="0"/>
                <a:cs typeface="Arial" panose="020B0604020202020204" pitchFamily="34" charset="0"/>
              </a:rPr>
              <a:t>Donald “DJ” Mitchell, Jr., Ph.D.</a:t>
            </a:r>
          </a:p>
          <a:p>
            <a:pPr algn="ctr"/>
            <a:r>
              <a:rPr lang="en-US" b="1" dirty="0">
                <a:latin typeface="Arial" panose="020B0604020202020204" pitchFamily="34" charset="0"/>
                <a:cs typeface="Arial" panose="020B0604020202020204" pitchFamily="34" charset="0"/>
              </a:rPr>
              <a:t>Vice President for Mission Integration</a:t>
            </a:r>
          </a:p>
          <a:p>
            <a:pPr algn="ctr"/>
            <a:endParaRPr lang="en-US" b="1"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DCA5ED1B-999D-673E-1C09-7760917003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5236" y="5420497"/>
            <a:ext cx="4000287" cy="1273037"/>
          </a:xfrm>
          <a:prstGeom prst="rect">
            <a:avLst/>
          </a:prstGeom>
        </p:spPr>
      </p:pic>
    </p:spTree>
    <p:extLst>
      <p:ext uri="{BB962C8B-B14F-4D97-AF65-F5344CB8AC3E}">
        <p14:creationId xmlns:p14="http://schemas.microsoft.com/office/powerpoint/2010/main" val="683141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E4775-7E73-89C6-5B7C-83F487FF0003}"/>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9E5C8F27-8255-6523-2673-92FA12918A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5236" y="5420497"/>
            <a:ext cx="4000287" cy="1273037"/>
          </a:xfrm>
          <a:prstGeom prst="rect">
            <a:avLst/>
          </a:prstGeom>
        </p:spPr>
      </p:pic>
      <p:sp>
        <p:nvSpPr>
          <p:cNvPr id="3" name="TextBox 2">
            <a:extLst>
              <a:ext uri="{FF2B5EF4-FFF2-40B4-BE49-F238E27FC236}">
                <a16:creationId xmlns:a16="http://schemas.microsoft.com/office/drawing/2014/main" id="{4509CBFC-E956-3DE1-F1FD-D084B30CE946}"/>
              </a:ext>
            </a:extLst>
          </p:cNvPr>
          <p:cNvSpPr txBox="1"/>
          <p:nvPr/>
        </p:nvSpPr>
        <p:spPr>
          <a:xfrm>
            <a:off x="1529937" y="1631271"/>
            <a:ext cx="9132125" cy="3323987"/>
          </a:xfrm>
          <a:prstGeom prst="rect">
            <a:avLst/>
          </a:prstGeom>
          <a:noFill/>
        </p:spPr>
        <p:txBody>
          <a:bodyPr wrap="square" rtlCol="0">
            <a:spAutoFit/>
          </a:bodyPr>
          <a:lstStyle/>
          <a:p>
            <a:r>
              <a:rPr lang="en-US" sz="3000" dirty="0">
                <a:latin typeface="Arial" panose="020B0604020202020204" pitchFamily="34" charset="0"/>
                <a:cs typeface="Arial" panose="020B0604020202020204" pitchFamily="34" charset="0"/>
              </a:rPr>
              <a:t>Molloy University, an independent, Catholic university rooted in the Dominican tradition of study, spirituality, service and community, is committed to academic excellence with respect for each person. Through transformative education, Molloy promotes a lifelong search for truth and the development of ethical leadership.</a:t>
            </a:r>
          </a:p>
        </p:txBody>
      </p:sp>
      <p:sp>
        <p:nvSpPr>
          <p:cNvPr id="4" name="TextBox 3">
            <a:extLst>
              <a:ext uri="{FF2B5EF4-FFF2-40B4-BE49-F238E27FC236}">
                <a16:creationId xmlns:a16="http://schemas.microsoft.com/office/drawing/2014/main" id="{BA6B695F-16B8-D31D-F109-39CDCA572532}"/>
              </a:ext>
            </a:extLst>
          </p:cNvPr>
          <p:cNvSpPr txBox="1"/>
          <p:nvPr/>
        </p:nvSpPr>
        <p:spPr>
          <a:xfrm>
            <a:off x="3049978" y="690766"/>
            <a:ext cx="6092042" cy="707886"/>
          </a:xfrm>
          <a:prstGeom prst="rect">
            <a:avLst/>
          </a:prstGeom>
          <a:noFill/>
        </p:spPr>
        <p:txBody>
          <a:bodyPr wrap="square" rtlCol="0">
            <a:spAutoFit/>
          </a:bodyPr>
          <a:lstStyle/>
          <a:p>
            <a:pPr algn="ctr"/>
            <a:r>
              <a:rPr lang="en-US" sz="4000" b="1" dirty="0">
                <a:latin typeface="Arial" panose="020B0604020202020204" pitchFamily="34" charset="0"/>
                <a:cs typeface="Arial" panose="020B0604020202020204" pitchFamily="34" charset="0"/>
              </a:rPr>
              <a:t>Our Mission</a:t>
            </a:r>
          </a:p>
        </p:txBody>
      </p:sp>
    </p:spTree>
    <p:extLst>
      <p:ext uri="{BB962C8B-B14F-4D97-AF65-F5344CB8AC3E}">
        <p14:creationId xmlns:p14="http://schemas.microsoft.com/office/powerpoint/2010/main" val="295716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66C394-770D-4A42-87C3-874F94DBCE59}"/>
              </a:ext>
            </a:extLst>
          </p:cNvPr>
          <p:cNvSpPr txBox="1"/>
          <p:nvPr/>
        </p:nvSpPr>
        <p:spPr>
          <a:xfrm>
            <a:off x="495299" y="655843"/>
            <a:ext cx="11201400" cy="584775"/>
          </a:xfrm>
          <a:prstGeom prst="rect">
            <a:avLst/>
          </a:prstGeom>
          <a:noFill/>
        </p:spPr>
        <p:txBody>
          <a:bodyPr wrap="square" rtlCol="0">
            <a:spAutoFit/>
          </a:bodyPr>
          <a:lstStyle/>
          <a:p>
            <a:pPr algn="ctr"/>
            <a:r>
              <a:rPr lang="en-US" sz="3200" b="1" dirty="0">
                <a:latin typeface="Arial" panose="020B0604020202020204" pitchFamily="34" charset="0"/>
                <a:cs typeface="Arial" panose="020B0604020202020204" pitchFamily="34" charset="0"/>
              </a:rPr>
              <a:t>Values that Guide the Office of Mission Integration</a:t>
            </a:r>
          </a:p>
        </p:txBody>
      </p:sp>
      <p:pic>
        <p:nvPicPr>
          <p:cNvPr id="2" name="Picture 1">
            <a:extLst>
              <a:ext uri="{FF2B5EF4-FFF2-40B4-BE49-F238E27FC236}">
                <a16:creationId xmlns:a16="http://schemas.microsoft.com/office/drawing/2014/main" id="{C965DE3C-4FF5-E47E-BA11-9D10F71FFC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5236" y="5420497"/>
            <a:ext cx="4000287" cy="1273037"/>
          </a:xfrm>
          <a:prstGeom prst="rect">
            <a:avLst/>
          </a:prstGeom>
        </p:spPr>
      </p:pic>
      <p:sp>
        <p:nvSpPr>
          <p:cNvPr id="6" name="TextBox 5">
            <a:extLst>
              <a:ext uri="{FF2B5EF4-FFF2-40B4-BE49-F238E27FC236}">
                <a16:creationId xmlns:a16="http://schemas.microsoft.com/office/drawing/2014/main" id="{8E43B134-6898-D8CB-5279-B620D8983EA0}"/>
              </a:ext>
            </a:extLst>
          </p:cNvPr>
          <p:cNvSpPr txBox="1"/>
          <p:nvPr/>
        </p:nvSpPr>
        <p:spPr>
          <a:xfrm>
            <a:off x="1529937" y="1628507"/>
            <a:ext cx="9132125" cy="3600986"/>
          </a:xfrm>
          <a:prstGeom prst="rect">
            <a:avLst/>
          </a:prstGeom>
          <a:noFill/>
        </p:spPr>
        <p:txBody>
          <a:bodyPr wrap="square" rtlCol="0">
            <a:spAutoFit/>
          </a:bodyPr>
          <a:lstStyle/>
          <a:p>
            <a:r>
              <a:rPr lang="en-US" sz="3000" i="1" dirty="0">
                <a:latin typeface="Arial" panose="020B0604020202020204" pitchFamily="34" charset="0"/>
                <a:cs typeface="Arial" panose="020B0604020202020204" pitchFamily="34" charset="0"/>
              </a:rPr>
              <a:t>Molloy University welcomes everyone.</a:t>
            </a:r>
          </a:p>
          <a:p>
            <a:endParaRPr lang="en-US" sz="3000" i="1" dirty="0">
              <a:latin typeface="Arial" panose="020B0604020202020204" pitchFamily="34" charset="0"/>
              <a:cs typeface="Arial" panose="020B0604020202020204" pitchFamily="34" charset="0"/>
            </a:endParaRPr>
          </a:p>
          <a:p>
            <a:r>
              <a:rPr lang="en-US" sz="3000" i="1" dirty="0">
                <a:latin typeface="Arial" panose="020B0604020202020204" pitchFamily="34" charset="0"/>
                <a:cs typeface="Arial" panose="020B0604020202020204" pitchFamily="34" charset="0"/>
              </a:rPr>
              <a:t>Molloy University gives people what they need, even when it is not the same thing.</a:t>
            </a:r>
          </a:p>
          <a:p>
            <a:endParaRPr lang="en-US" sz="3000" i="1" dirty="0">
              <a:latin typeface="Arial" panose="020B0604020202020204" pitchFamily="34" charset="0"/>
              <a:cs typeface="Arial" panose="020B0604020202020204" pitchFamily="34" charset="0"/>
            </a:endParaRPr>
          </a:p>
          <a:p>
            <a:r>
              <a:rPr lang="en-US" sz="3000" i="1" dirty="0">
                <a:latin typeface="Arial" panose="020B0604020202020204" pitchFamily="34" charset="0"/>
                <a:cs typeface="Arial" panose="020B0604020202020204" pitchFamily="34" charset="0"/>
              </a:rPr>
              <a:t>Molloy University wants everyone to belong and thrive.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1294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66C394-770D-4A42-87C3-874F94DBCE59}"/>
              </a:ext>
            </a:extLst>
          </p:cNvPr>
          <p:cNvSpPr txBox="1"/>
          <p:nvPr/>
        </p:nvSpPr>
        <p:spPr>
          <a:xfrm>
            <a:off x="589082" y="482769"/>
            <a:ext cx="11007969" cy="1323439"/>
          </a:xfrm>
          <a:prstGeom prst="rect">
            <a:avLst/>
          </a:prstGeom>
          <a:noFill/>
        </p:spPr>
        <p:txBody>
          <a:bodyPr wrap="square" rtlCol="0">
            <a:spAutoFit/>
          </a:bodyPr>
          <a:lstStyle/>
          <a:p>
            <a:pPr algn="ctr"/>
            <a:r>
              <a:rPr lang="en-US" sz="4000" b="1" dirty="0">
                <a:latin typeface="Arial" panose="020B0604020202020204" pitchFamily="34" charset="0"/>
                <a:cs typeface="Arial" panose="020B0604020202020204" pitchFamily="34" charset="0"/>
              </a:rPr>
              <a:t>Some Belonging and Thriving Teaching Strategies</a:t>
            </a:r>
          </a:p>
        </p:txBody>
      </p:sp>
      <p:sp>
        <p:nvSpPr>
          <p:cNvPr id="4" name="TextBox 3">
            <a:extLst>
              <a:ext uri="{FF2B5EF4-FFF2-40B4-BE49-F238E27FC236}">
                <a16:creationId xmlns:a16="http://schemas.microsoft.com/office/drawing/2014/main" id="{F6604944-E312-E5DE-DF18-C40BEE766B17}"/>
              </a:ext>
            </a:extLst>
          </p:cNvPr>
          <p:cNvSpPr txBox="1"/>
          <p:nvPr/>
        </p:nvSpPr>
        <p:spPr>
          <a:xfrm>
            <a:off x="1527003" y="1865678"/>
            <a:ext cx="9132125" cy="3554819"/>
          </a:xfrm>
          <a:prstGeom prst="rect">
            <a:avLst/>
          </a:prstGeom>
          <a:noFill/>
        </p:spPr>
        <p:txBody>
          <a:bodyPr wrap="square" rtlCol="0">
            <a:spAutoFit/>
          </a:bodyPr>
          <a:lstStyle/>
          <a:p>
            <a:pPr marL="342900" indent="-342900">
              <a:buFont typeface="Arial" panose="020B0604020202020204" pitchFamily="34" charset="0"/>
              <a:buChar char="•"/>
            </a:pPr>
            <a:r>
              <a:rPr lang="en-US" sz="2500" dirty="0">
                <a:latin typeface="Arial" panose="020B0604020202020204" pitchFamily="34" charset="0"/>
                <a:cs typeface="Arial" panose="020B0604020202020204" pitchFamily="34" charset="0"/>
              </a:rPr>
              <a:t>Start with the syllabus!</a:t>
            </a:r>
          </a:p>
          <a:p>
            <a:pPr marL="342900" indent="-342900">
              <a:buFont typeface="Arial" panose="020B0604020202020204" pitchFamily="34" charset="0"/>
              <a:buChar char="•"/>
            </a:pPr>
            <a:r>
              <a:rPr lang="en-US" sz="2500" dirty="0">
                <a:latin typeface="Arial" panose="020B0604020202020204" pitchFamily="34" charset="0"/>
                <a:cs typeface="Arial" panose="020B0604020202020204" pitchFamily="34" charset="0"/>
              </a:rPr>
              <a:t>Think about representation when choosing texts and materials</a:t>
            </a:r>
          </a:p>
          <a:p>
            <a:pPr marL="342900" indent="-342900">
              <a:buFont typeface="Arial" panose="020B0604020202020204" pitchFamily="34" charset="0"/>
              <a:buChar char="•"/>
            </a:pPr>
            <a:r>
              <a:rPr lang="en-US" sz="2500" dirty="0">
                <a:latin typeface="Arial" panose="020B0604020202020204" pitchFamily="34" charset="0"/>
                <a:cs typeface="Arial" panose="020B0604020202020204" pitchFamily="34" charset="0"/>
              </a:rPr>
              <a:t>Introduce your gender pronouns and use preferred names</a:t>
            </a:r>
          </a:p>
          <a:p>
            <a:pPr marL="342900" indent="-342900">
              <a:buFont typeface="Arial" panose="020B0604020202020204" pitchFamily="34" charset="0"/>
              <a:buChar char="•"/>
            </a:pPr>
            <a:r>
              <a:rPr lang="en-US" sz="2500" dirty="0">
                <a:latin typeface="Arial" panose="020B0604020202020204" pitchFamily="34" charset="0"/>
                <a:cs typeface="Arial" panose="020B0604020202020204" pitchFamily="34" charset="0"/>
              </a:rPr>
              <a:t>Don’t single out students to speak on behalf of a population</a:t>
            </a:r>
          </a:p>
          <a:p>
            <a:pPr marL="342900" indent="-342900">
              <a:buFont typeface="Arial" panose="020B0604020202020204" pitchFamily="34" charset="0"/>
              <a:buChar char="•"/>
            </a:pPr>
            <a:r>
              <a:rPr lang="en-US" sz="2500" dirty="0">
                <a:latin typeface="Arial" panose="020B0604020202020204" pitchFamily="34" charset="0"/>
                <a:cs typeface="Arial" panose="020B0604020202020204" pitchFamily="34" charset="0"/>
              </a:rPr>
              <a:t>Work closely with the Center for Access and Disability (ACCESS)</a:t>
            </a:r>
          </a:p>
          <a:p>
            <a:pPr marL="342900" indent="-342900">
              <a:buFont typeface="Arial" panose="020B0604020202020204" pitchFamily="34" charset="0"/>
              <a:buChar char="•"/>
            </a:pPr>
            <a:r>
              <a:rPr lang="en-US" sz="2500" dirty="0">
                <a:latin typeface="Arial" panose="020B0604020202020204" pitchFamily="34" charset="0"/>
                <a:cs typeface="Arial" panose="020B0604020202020204" pitchFamily="34" charset="0"/>
              </a:rPr>
              <a:t>Keep up with university-wide MI policies (e.g., Title IX, Non-discrimination, Harassment)</a:t>
            </a:r>
          </a:p>
        </p:txBody>
      </p:sp>
      <p:pic>
        <p:nvPicPr>
          <p:cNvPr id="2" name="Picture 1">
            <a:extLst>
              <a:ext uri="{FF2B5EF4-FFF2-40B4-BE49-F238E27FC236}">
                <a16:creationId xmlns:a16="http://schemas.microsoft.com/office/drawing/2014/main" id="{C965DE3C-4FF5-E47E-BA11-9D10F71FFC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5236" y="5420497"/>
            <a:ext cx="4000287" cy="1273037"/>
          </a:xfrm>
          <a:prstGeom prst="rect">
            <a:avLst/>
          </a:prstGeom>
        </p:spPr>
      </p:pic>
    </p:spTree>
    <p:extLst>
      <p:ext uri="{BB962C8B-B14F-4D97-AF65-F5344CB8AC3E}">
        <p14:creationId xmlns:p14="http://schemas.microsoft.com/office/powerpoint/2010/main" val="2968713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965DE3C-4FF5-E47E-BA11-9D10F71FFC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5236" y="5420497"/>
            <a:ext cx="4000287" cy="1273037"/>
          </a:xfrm>
          <a:prstGeom prst="rect">
            <a:avLst/>
          </a:prstGeom>
        </p:spPr>
      </p:pic>
      <p:pic>
        <p:nvPicPr>
          <p:cNvPr id="6" name="Picture 5" descr="A diagram of a diagram&#10;&#10;Description automatically generated">
            <a:extLst>
              <a:ext uri="{FF2B5EF4-FFF2-40B4-BE49-F238E27FC236}">
                <a16:creationId xmlns:a16="http://schemas.microsoft.com/office/drawing/2014/main" id="{D59E382F-A741-9F56-F79D-9B80FF8D6483}"/>
              </a:ext>
            </a:extLst>
          </p:cNvPr>
          <p:cNvPicPr>
            <a:picLocks noChangeAspect="1"/>
          </p:cNvPicPr>
          <p:nvPr/>
        </p:nvPicPr>
        <p:blipFill rotWithShape="1">
          <a:blip r:embed="rId4">
            <a:extLst>
              <a:ext uri="{28A0092B-C50C-407E-A947-70E740481C1C}">
                <a14:useLocalDpi xmlns:a14="http://schemas.microsoft.com/office/drawing/2010/main" val="0"/>
              </a:ext>
            </a:extLst>
          </a:blip>
          <a:srcRect l="-1" t="23894" r="-892"/>
          <a:stretch/>
        </p:blipFill>
        <p:spPr>
          <a:xfrm>
            <a:off x="0" y="677210"/>
            <a:ext cx="8025236" cy="5379805"/>
          </a:xfrm>
          <a:prstGeom prst="rect">
            <a:avLst/>
          </a:prstGeom>
        </p:spPr>
      </p:pic>
      <p:sp>
        <p:nvSpPr>
          <p:cNvPr id="3" name="TextBox 2">
            <a:extLst>
              <a:ext uri="{FF2B5EF4-FFF2-40B4-BE49-F238E27FC236}">
                <a16:creationId xmlns:a16="http://schemas.microsoft.com/office/drawing/2014/main" id="{7480E23C-1DAB-AFD2-53B8-C8D9834E7B40}"/>
              </a:ext>
            </a:extLst>
          </p:cNvPr>
          <p:cNvSpPr txBox="1"/>
          <p:nvPr/>
        </p:nvSpPr>
        <p:spPr>
          <a:xfrm>
            <a:off x="0" y="6488668"/>
            <a:ext cx="1319592" cy="369332"/>
          </a:xfrm>
          <a:prstGeom prst="rect">
            <a:avLst/>
          </a:prstGeom>
          <a:noFill/>
        </p:spPr>
        <p:txBody>
          <a:bodyPr wrap="none" rtlCol="0">
            <a:spAutoFit/>
          </a:bodyPr>
          <a:lstStyle/>
          <a:p>
            <a:r>
              <a:rPr lang="en-US" dirty="0"/>
              <a:t>Marie, 2022</a:t>
            </a:r>
          </a:p>
        </p:txBody>
      </p:sp>
    </p:spTree>
    <p:extLst>
      <p:ext uri="{BB962C8B-B14F-4D97-AF65-F5344CB8AC3E}">
        <p14:creationId xmlns:p14="http://schemas.microsoft.com/office/powerpoint/2010/main" val="122732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4D48F3-0770-C3D2-2E7B-DC358934931B}"/>
              </a:ext>
            </a:extLst>
          </p:cNvPr>
          <p:cNvSpPr txBox="1"/>
          <p:nvPr/>
        </p:nvSpPr>
        <p:spPr>
          <a:xfrm>
            <a:off x="1154359" y="329387"/>
            <a:ext cx="9484334" cy="5324535"/>
          </a:xfrm>
          <a:prstGeom prst="rect">
            <a:avLst/>
          </a:prstGeom>
          <a:noFill/>
        </p:spPr>
        <p:txBody>
          <a:bodyPr wrap="square" rtlCol="0">
            <a:spAutoFit/>
          </a:bodyPr>
          <a:lstStyle/>
          <a:p>
            <a:pPr algn="ctr"/>
            <a:r>
              <a:rPr lang="en-US" sz="4000" b="1" dirty="0">
                <a:latin typeface="Arial" panose="020B0604020202020204" pitchFamily="34" charset="0"/>
                <a:cs typeface="Arial" panose="020B0604020202020204" pitchFamily="34" charset="0"/>
              </a:rPr>
              <a:t>Faculty Resources and MI Initiatives</a:t>
            </a:r>
          </a:p>
          <a:p>
            <a:pPr algn="ctr"/>
            <a:endParaRPr lang="en-US" sz="25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University-wide Mission Integration (MI) Committee</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Employee Affinity Groups</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Strategic Plan/Priority I</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MI Grants</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Campus Climate Survey</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MI Faculty Fellows Program (full-time, tenured faculty)</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Training and Development w/ HR</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Faculty Diversity Plan w/ Academic Affairs (NYS requirement)</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One-on-one meetings regarding teaching strategies and brainstorming</a:t>
            </a:r>
          </a:p>
          <a:p>
            <a:pPr marL="285750" indent="-285750">
              <a:buFont typeface="Arial" panose="020B0604020202020204" pitchFamily="34" charset="0"/>
              <a:buChar char="•"/>
            </a:pPr>
            <a:r>
              <a:rPr lang="en-US" sz="2500" dirty="0">
                <a:latin typeface="Arial" panose="020B0604020202020204" pitchFamily="34" charset="0"/>
                <a:cs typeface="Arial" panose="020B0604020202020204" pitchFamily="34" charset="0"/>
              </a:rPr>
              <a:t>Requests for classroom visits on various topics</a:t>
            </a:r>
          </a:p>
        </p:txBody>
      </p:sp>
      <p:pic>
        <p:nvPicPr>
          <p:cNvPr id="2" name="Picture 1">
            <a:extLst>
              <a:ext uri="{FF2B5EF4-FFF2-40B4-BE49-F238E27FC236}">
                <a16:creationId xmlns:a16="http://schemas.microsoft.com/office/drawing/2014/main" id="{BF0AD7D3-B54A-B03E-C110-1F953ECEC0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9512" y="5653922"/>
            <a:ext cx="3783596" cy="1204078"/>
          </a:xfrm>
          <a:prstGeom prst="rect">
            <a:avLst/>
          </a:prstGeom>
        </p:spPr>
      </p:pic>
    </p:spTree>
    <p:extLst>
      <p:ext uri="{BB962C8B-B14F-4D97-AF65-F5344CB8AC3E}">
        <p14:creationId xmlns:p14="http://schemas.microsoft.com/office/powerpoint/2010/main" val="103161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D4FFC6-FE1C-BB22-56CE-7EEF3C7736B4}"/>
              </a:ext>
            </a:extLst>
          </p:cNvPr>
          <p:cNvSpPr txBox="1"/>
          <p:nvPr/>
        </p:nvSpPr>
        <p:spPr>
          <a:xfrm>
            <a:off x="1095936" y="2292570"/>
            <a:ext cx="2893743" cy="1631216"/>
          </a:xfrm>
          <a:prstGeom prst="rect">
            <a:avLst/>
          </a:prstGeom>
          <a:noFill/>
        </p:spPr>
        <p:txBody>
          <a:bodyPr wrap="none" rtlCol="0">
            <a:spAutoFit/>
          </a:bodyPr>
          <a:lstStyle/>
          <a:p>
            <a:r>
              <a:rPr lang="en-US" sz="10000" dirty="0">
                <a:latin typeface="Arial" panose="020B0604020202020204" pitchFamily="34" charset="0"/>
                <a:cs typeface="Arial" panose="020B0604020202020204" pitchFamily="34" charset="0"/>
              </a:rPr>
              <a:t>Q&amp;A</a:t>
            </a:r>
          </a:p>
        </p:txBody>
      </p:sp>
      <p:sp>
        <p:nvSpPr>
          <p:cNvPr id="4" name="TextBox 3">
            <a:extLst>
              <a:ext uri="{FF2B5EF4-FFF2-40B4-BE49-F238E27FC236}">
                <a16:creationId xmlns:a16="http://schemas.microsoft.com/office/drawing/2014/main" id="{FDB89405-3ADE-1FE7-29A6-6634A84E0EAB}"/>
              </a:ext>
            </a:extLst>
          </p:cNvPr>
          <p:cNvSpPr txBox="1"/>
          <p:nvPr/>
        </p:nvSpPr>
        <p:spPr>
          <a:xfrm>
            <a:off x="5181600" y="1192853"/>
            <a:ext cx="6096000" cy="3323987"/>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Contact Info</a:t>
            </a:r>
          </a:p>
          <a:p>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Email: </a:t>
            </a:r>
            <a:r>
              <a:rPr lang="en-US" sz="3000" dirty="0">
                <a:latin typeface="Arial" panose="020B0604020202020204" pitchFamily="34" charset="0"/>
                <a:cs typeface="Arial" panose="020B0604020202020204" pitchFamily="34" charset="0"/>
                <a:hlinkClick r:id="rId3"/>
              </a:rPr>
              <a:t>dmitchell1@molloy.edu</a:t>
            </a:r>
            <a:endParaRPr lang="en-US" sz="3000" dirty="0">
              <a:latin typeface="Arial" panose="020B0604020202020204" pitchFamily="34" charset="0"/>
              <a:cs typeface="Arial" panose="020B0604020202020204" pitchFamily="34" charset="0"/>
            </a:endParaRPr>
          </a:p>
          <a:p>
            <a:endParaRPr lang="en-US" sz="3000" b="1"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Phone: x4060</a:t>
            </a:r>
          </a:p>
          <a:p>
            <a:endParaRPr lang="en-US" sz="3000" b="1"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Office: Kellenberg 114A</a:t>
            </a:r>
          </a:p>
        </p:txBody>
      </p:sp>
      <p:pic>
        <p:nvPicPr>
          <p:cNvPr id="2" name="Picture 1">
            <a:extLst>
              <a:ext uri="{FF2B5EF4-FFF2-40B4-BE49-F238E27FC236}">
                <a16:creationId xmlns:a16="http://schemas.microsoft.com/office/drawing/2014/main" id="{6CE60101-DD07-5663-9DC9-7E6A927B11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5236" y="5420497"/>
            <a:ext cx="4000287" cy="1273037"/>
          </a:xfrm>
          <a:prstGeom prst="rect">
            <a:avLst/>
          </a:prstGeom>
        </p:spPr>
      </p:pic>
    </p:spTree>
    <p:extLst>
      <p:ext uri="{BB962C8B-B14F-4D97-AF65-F5344CB8AC3E}">
        <p14:creationId xmlns:p14="http://schemas.microsoft.com/office/powerpoint/2010/main" val="2050557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U_DiscoverYou2022_Template" id="{1C6D7671-C102-494B-BF58-6458088E4413}" vid="{12A19FCD-6D4B-476E-B6B1-15C7B4F6B0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584</Words>
  <Application>Microsoft Office PowerPoint</Application>
  <PresentationFormat>Widescreen</PresentationFormat>
  <Paragraphs>61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Donald Mitchell</dc:creator>
  <cp:lastModifiedBy>Ciara Dempsey</cp:lastModifiedBy>
  <cp:revision>24</cp:revision>
  <dcterms:created xsi:type="dcterms:W3CDTF">2022-07-07T02:11:49Z</dcterms:created>
  <dcterms:modified xsi:type="dcterms:W3CDTF">2025-08-21T13:47:02Z</dcterms:modified>
</cp:coreProperties>
</file>