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9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BC77"/>
    <a:srgbClr val="860B2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248"/>
    <p:restoredTop sz="94620"/>
  </p:normalViewPr>
  <p:slideViewPr>
    <p:cSldViewPr snapToGrid="0">
      <p:cViewPr varScale="1">
        <p:scale>
          <a:sx n="98" d="100"/>
          <a:sy n="98" d="100"/>
        </p:scale>
        <p:origin x="688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8B3DB1-6BE5-A94A-988C-F7393186E6E9}" type="datetimeFigureOut">
              <a:rPr lang="en-US" smtClean="0"/>
              <a:t>9/13/24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2C3557-1FDA-5047-B234-C584317641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26503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72C3557-1FDA-5047-B234-C584317641D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00180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7AE3D5-D9EA-6FB0-541F-70D1269F6B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DF946E4-08EE-CD61-78BA-177658996DF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C77544-B3AC-72D0-74D4-CFBFE084CF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CA899-4D9C-1644-BEF4-723EC8271091}" type="datetimeFigureOut">
              <a:rPr lang="en-US" smtClean="0"/>
              <a:t>9/13/24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A64805-0B75-F044-BD05-69E5941A41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47A38C-43BB-0F14-60D9-4441D8E33C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17FAF-8332-F147-AE14-8F1CE4350C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74011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7E0BD1-D3A0-7A47-5606-AF210A97DE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627A243-E762-FA5B-49B3-D6DA37B4158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E565A9-AD0D-48E9-B976-D95A0F1015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CA899-4D9C-1644-BEF4-723EC8271091}" type="datetimeFigureOut">
              <a:rPr lang="en-US" smtClean="0"/>
              <a:t>9/13/24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B5D72A-7F17-F4EE-4BCB-FDC38B068A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66C79C-0B5B-9C3F-9E0F-E5A4F29896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17FAF-8332-F147-AE14-8F1CE4350C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47801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8D33551-6447-B68F-8670-E2C71B3261D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50B8FD9-8F8B-B7AD-5A5B-532824B0615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D20283-828B-905B-EABE-43FEE3D2D9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CA899-4D9C-1644-BEF4-723EC8271091}" type="datetimeFigureOut">
              <a:rPr lang="en-US" smtClean="0"/>
              <a:t>9/13/24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E738F4-774C-5CF8-E070-ED101BE055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A0AFBD-D63F-3019-DF2C-A2141A34F6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17FAF-8332-F147-AE14-8F1CE4350C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2519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F56B62-879E-2A34-7F7B-9EFF3A4562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A29F55-A76C-2410-9C97-BC1963F3F6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2BE549-DCEA-279A-6432-3AD2683AD7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CA899-4D9C-1644-BEF4-723EC8271091}" type="datetimeFigureOut">
              <a:rPr lang="en-US" smtClean="0"/>
              <a:t>9/13/24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4EB4AC-8452-4C3B-2791-E7EA5B6E78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A752E9-4A54-B983-36C7-A8F9029301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17FAF-8332-F147-AE14-8F1CE4350C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07748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95B0C5-4792-0AAD-18CA-4C813E901C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A5CDBD3-9E96-AE4F-9E84-60A9BFD0B5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A0BAF1-AD27-C0F9-A362-DF0D087D4D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CA899-4D9C-1644-BEF4-723EC8271091}" type="datetimeFigureOut">
              <a:rPr lang="en-US" smtClean="0"/>
              <a:t>9/13/24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B7CEEC-6573-08CB-25C0-D620B27E13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BA23CC-CA4C-8545-D438-5DC4AB5358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17FAF-8332-F147-AE14-8F1CE4350C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43977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C24549-0B97-47EB-6CE4-CCDB4CE8A6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C87064-4591-499C-DD17-E9CD3F217AA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C09EE5D-5282-E56C-1BC1-4AA67AA541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F072657-BF86-0B6D-83F5-9B63DA2571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CA899-4D9C-1644-BEF4-723EC8271091}" type="datetimeFigureOut">
              <a:rPr lang="en-US" smtClean="0"/>
              <a:t>9/13/24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B05243F-0114-B98A-3DA0-DDF58EC296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AE3AE2B-957C-782F-FCFB-A479F503B7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17FAF-8332-F147-AE14-8F1CE4350C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91449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64C273-BDEF-3166-82A2-F6B166C584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4D1A060-DD15-7134-ACAB-6F10754B89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BDD1275-5DE6-AE82-62E3-2896A2E843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C0B0660-54B5-A07F-E760-319B06B2A2F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83C2BD8-6E44-F3F0-CC34-2413619E320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B3E326A-5371-CD2F-55B3-D8C5CDE888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CA899-4D9C-1644-BEF4-723EC8271091}" type="datetimeFigureOut">
              <a:rPr lang="en-US" smtClean="0"/>
              <a:t>9/13/24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F7FDF42-89FA-AA7B-48CE-CB62CDCB19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CC23080-AE52-810C-595F-73B22AC70C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17FAF-8332-F147-AE14-8F1CE4350C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57677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BFB0F1-31C6-938B-F55C-D2176CE518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613C4D9-2CEB-A230-7F41-6A62A16ABF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CA899-4D9C-1644-BEF4-723EC8271091}" type="datetimeFigureOut">
              <a:rPr lang="en-US" smtClean="0"/>
              <a:t>9/13/24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8E3BC83-FCDB-E2A6-12F3-3E04181FD1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290D05C-2FE4-C731-6095-042E5415FD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17FAF-8332-F147-AE14-8F1CE4350C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49599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824841F-CC98-0DFF-9C73-BFAED1925C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CA899-4D9C-1644-BEF4-723EC8271091}" type="datetimeFigureOut">
              <a:rPr lang="en-US" smtClean="0"/>
              <a:t>9/13/24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DF19072-02FD-D35B-D7A8-9BA0F5D85D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F7C962A-F006-42FC-61CC-4CD763A4B8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17FAF-8332-F147-AE14-8F1CE4350C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12222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86E027-9290-AE49-2D5C-0E93F3D00D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CBC35F-17A7-CE2F-0CB4-A9A8C91435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8077642-3661-D373-3844-B2F95C1AF0D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C2886CB-5F51-818B-37C8-10B38D5DF0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CA899-4D9C-1644-BEF4-723EC8271091}" type="datetimeFigureOut">
              <a:rPr lang="en-US" smtClean="0"/>
              <a:t>9/13/24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210ACA7-4D06-6075-8109-DED7D1138D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767FEEE-7EDF-AF8E-C2E7-DE21CA9BE2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17FAF-8332-F147-AE14-8F1CE4350C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94045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49CC31-1E65-98DD-A508-D40281657E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E910900-F2D8-5785-FD96-E0602E5765B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2E3B2C4-FB22-BB22-EFA6-C5EB0C4BFF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F3A2665-DFC5-6B09-E782-3B69A61812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CA899-4D9C-1644-BEF4-723EC8271091}" type="datetimeFigureOut">
              <a:rPr lang="en-US" smtClean="0"/>
              <a:t>9/13/24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BB6B4A9-3C5E-B474-EF89-C309EB4E4B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F975EA8-3946-5C01-9BB8-88D54C9EF7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17FAF-8332-F147-AE14-8F1CE4350C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06734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2A1CC8A-A8D0-B1E3-6FA1-5FCD36DCD8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D1C8F17-BF9F-07AE-7226-B3F5DB22D4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E65B86-53BC-EDA8-33FA-E1D4D9592FA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DCA899-4D9C-1644-BEF4-723EC8271091}" type="datetimeFigureOut">
              <a:rPr lang="en-US" smtClean="0"/>
              <a:t>9/13/24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2EBB39-676A-6E0D-C23D-3B0B7EAC66E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1EE54F-930A-B960-D8D0-9EBE9F3922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717FAF-8332-F147-AE14-8F1CE4350C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6093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logo with a check mark&#10;&#10;Description automatically generated">
            <a:extLst>
              <a:ext uri="{FF2B5EF4-FFF2-40B4-BE49-F238E27FC236}">
                <a16:creationId xmlns:a16="http://schemas.microsoft.com/office/drawing/2014/main" id="{6BF6346A-3215-94D1-031D-625FC9534FF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961443" y="5193865"/>
            <a:ext cx="979292" cy="1374168"/>
          </a:xfrm>
          <a:prstGeom prst="rect">
            <a:avLst/>
          </a:prstGeom>
        </p:spPr>
      </p:pic>
      <p:pic>
        <p:nvPicPr>
          <p:cNvPr id="7" name="Picture 6" descr="A logo of a university&#10;&#10;Description automatically generated">
            <a:extLst>
              <a:ext uri="{FF2B5EF4-FFF2-40B4-BE49-F238E27FC236}">
                <a16:creationId xmlns:a16="http://schemas.microsoft.com/office/drawing/2014/main" id="{D36E376B-0BD5-8531-768E-5ECF3FAD880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30272" y="-119345"/>
            <a:ext cx="1816274" cy="1180899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DDDFCB91-F58A-C416-CB64-B98C642F9E7B}"/>
              </a:ext>
            </a:extLst>
          </p:cNvPr>
          <p:cNvSpPr txBox="1"/>
          <p:nvPr/>
        </p:nvSpPr>
        <p:spPr>
          <a:xfrm>
            <a:off x="1705838" y="147575"/>
            <a:ext cx="836278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rgbClr val="860B27"/>
                </a:solidFill>
              </a:rPr>
              <a:t>Molloy University’s </a:t>
            </a:r>
          </a:p>
          <a:p>
            <a:pPr algn="ctr"/>
            <a:r>
              <a:rPr lang="en-US" sz="2800" b="1" dirty="0">
                <a:solidFill>
                  <a:srgbClr val="860B27"/>
                </a:solidFill>
              </a:rPr>
              <a:t>Master of Science in Clinical Mental Health Counseling </a:t>
            </a:r>
          </a:p>
          <a:p>
            <a:pPr algn="ctr"/>
            <a:r>
              <a:rPr lang="en-US" sz="2800" b="1" dirty="0">
                <a:solidFill>
                  <a:srgbClr val="860B27"/>
                </a:solidFill>
              </a:rPr>
              <a:t>Vital Statistics Report</a:t>
            </a:r>
          </a:p>
        </p:txBody>
      </p:sp>
      <p:graphicFrame>
        <p:nvGraphicFramePr>
          <p:cNvPr id="9" name="Table 9">
            <a:extLst>
              <a:ext uri="{FF2B5EF4-FFF2-40B4-BE49-F238E27FC236}">
                <a16:creationId xmlns:a16="http://schemas.microsoft.com/office/drawing/2014/main" id="{5769C5AE-1DCC-FDE3-2FC4-F7767673852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5481710"/>
              </p:ext>
            </p:extLst>
          </p:nvPr>
        </p:nvGraphicFramePr>
        <p:xfrm>
          <a:off x="1077238" y="1532570"/>
          <a:ext cx="9619990" cy="4944891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4809995">
                  <a:extLst>
                    <a:ext uri="{9D8B030D-6E8A-4147-A177-3AD203B41FA5}">
                      <a16:colId xmlns:a16="http://schemas.microsoft.com/office/drawing/2014/main" val="2839577595"/>
                    </a:ext>
                  </a:extLst>
                </a:gridCol>
                <a:gridCol w="4809995">
                  <a:extLst>
                    <a:ext uri="{9D8B030D-6E8A-4147-A177-3AD203B41FA5}">
                      <a16:colId xmlns:a16="http://schemas.microsoft.com/office/drawing/2014/main" val="2594672409"/>
                    </a:ext>
                  </a:extLst>
                </a:gridCol>
              </a:tblGrid>
              <a:tr h="706413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Area of Assessment</a:t>
                      </a:r>
                    </a:p>
                  </a:txBody>
                  <a:tcPr>
                    <a:solidFill>
                      <a:srgbClr val="860B27">
                        <a:alpha val="6968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Outcomes</a:t>
                      </a:r>
                    </a:p>
                    <a:p>
                      <a:pPr algn="ctr"/>
                      <a:r>
                        <a:rPr lang="en-US" dirty="0"/>
                        <a:t>(Academic Year 2023-2024)</a:t>
                      </a:r>
                    </a:p>
                  </a:txBody>
                  <a:tcPr>
                    <a:solidFill>
                      <a:srgbClr val="860B27">
                        <a:alpha val="6968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9384666"/>
                  </a:ext>
                </a:extLst>
              </a:tr>
              <a:tr h="706413">
                <a:tc>
                  <a:txBody>
                    <a:bodyPr/>
                    <a:lstStyle/>
                    <a:p>
                      <a:r>
                        <a:rPr lang="en-US" sz="2800" dirty="0">
                          <a:solidFill>
                            <a:schemeClr val="bg1"/>
                          </a:solidFill>
                        </a:rPr>
                        <a:t>Students enrolled in ‘23-’24</a:t>
                      </a:r>
                    </a:p>
                  </a:txBody>
                  <a:tcPr>
                    <a:solidFill>
                      <a:srgbClr val="CCBC77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>
                          <a:solidFill>
                            <a:schemeClr val="bg1"/>
                          </a:solidFill>
                        </a:rPr>
                        <a:t>58</a:t>
                      </a:r>
                    </a:p>
                  </a:txBody>
                  <a:tcPr>
                    <a:solidFill>
                      <a:srgbClr val="CCBC77">
                        <a:alpha val="6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0353013"/>
                  </a:ext>
                </a:extLst>
              </a:tr>
              <a:tr h="706413">
                <a:tc>
                  <a:txBody>
                    <a:bodyPr/>
                    <a:lstStyle/>
                    <a:p>
                      <a:r>
                        <a:rPr lang="en-US" sz="2800" dirty="0">
                          <a:solidFill>
                            <a:schemeClr val="bg1"/>
                          </a:solidFill>
                        </a:rPr>
                        <a:t>‘23-’24 Graduates</a:t>
                      </a:r>
                    </a:p>
                  </a:txBody>
                  <a:tcPr>
                    <a:solidFill>
                      <a:srgbClr val="CCBC77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>
                          <a:solidFill>
                            <a:schemeClr val="bg1"/>
                          </a:solidFill>
                        </a:rPr>
                        <a:t>18</a:t>
                      </a:r>
                    </a:p>
                  </a:txBody>
                  <a:tcPr>
                    <a:solidFill>
                      <a:srgbClr val="CCBC77">
                        <a:alpha val="6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6515161"/>
                  </a:ext>
                </a:extLst>
              </a:tr>
              <a:tr h="706413">
                <a:tc>
                  <a:txBody>
                    <a:bodyPr/>
                    <a:lstStyle/>
                    <a:p>
                      <a:r>
                        <a:rPr lang="en-US" sz="2800" dirty="0">
                          <a:solidFill>
                            <a:schemeClr val="bg1"/>
                          </a:solidFill>
                        </a:rPr>
                        <a:t>Overall completion rate</a:t>
                      </a:r>
                    </a:p>
                  </a:txBody>
                  <a:tcPr>
                    <a:solidFill>
                      <a:srgbClr val="CCBC77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>
                          <a:solidFill>
                            <a:schemeClr val="bg1"/>
                          </a:solidFill>
                        </a:rPr>
                        <a:t>89%</a:t>
                      </a:r>
                    </a:p>
                  </a:txBody>
                  <a:tcPr>
                    <a:solidFill>
                      <a:srgbClr val="CCBC77">
                        <a:alpha val="6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2484136"/>
                  </a:ext>
                </a:extLst>
              </a:tr>
              <a:tr h="706413">
                <a:tc>
                  <a:txBody>
                    <a:bodyPr/>
                    <a:lstStyle/>
                    <a:p>
                      <a:r>
                        <a:rPr lang="en-US" sz="2800" dirty="0">
                          <a:solidFill>
                            <a:schemeClr val="bg1"/>
                          </a:solidFill>
                        </a:rPr>
                        <a:t>Examination pass rate *</a:t>
                      </a:r>
                    </a:p>
                  </a:txBody>
                  <a:tcPr>
                    <a:solidFill>
                      <a:srgbClr val="CCBC77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>
                          <a:solidFill>
                            <a:schemeClr val="bg1"/>
                          </a:solidFill>
                        </a:rPr>
                        <a:t>92.3% </a:t>
                      </a:r>
                      <a:r>
                        <a:rPr lang="en-US" sz="1100" dirty="0">
                          <a:solidFill>
                            <a:schemeClr val="bg1"/>
                          </a:solidFill>
                        </a:rPr>
                        <a:t>(As of Sept 2024)</a:t>
                      </a:r>
                      <a:endParaRPr lang="en-US" sz="28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CCBC77">
                        <a:alpha val="6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1758772"/>
                  </a:ext>
                </a:extLst>
              </a:tr>
              <a:tr h="706413">
                <a:tc>
                  <a:txBody>
                    <a:bodyPr/>
                    <a:lstStyle/>
                    <a:p>
                      <a:r>
                        <a:rPr lang="en-US" sz="2800" dirty="0">
                          <a:solidFill>
                            <a:schemeClr val="bg1"/>
                          </a:solidFill>
                        </a:rPr>
                        <a:t>Job placement rate *</a:t>
                      </a:r>
                    </a:p>
                  </a:txBody>
                  <a:tcPr>
                    <a:solidFill>
                      <a:srgbClr val="CCBC77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>
                          <a:solidFill>
                            <a:schemeClr val="bg1"/>
                          </a:solidFill>
                        </a:rPr>
                        <a:t>82% </a:t>
                      </a:r>
                      <a:r>
                        <a:rPr lang="en-US" sz="1200" dirty="0">
                          <a:solidFill>
                            <a:schemeClr val="bg1"/>
                          </a:solidFill>
                        </a:rPr>
                        <a:t>(As of Sept 2024)</a:t>
                      </a:r>
                      <a:endParaRPr lang="en-US" sz="28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CCBC77">
                        <a:alpha val="6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7025951"/>
                  </a:ext>
                </a:extLst>
              </a:tr>
              <a:tr h="706413">
                <a:tc gridSpan="2"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* Please note that examination pass rates and job placement rates are compiled based on survey responses, which are voluntary and not necessarily representative of the total alumni population.</a:t>
                      </a:r>
                    </a:p>
                  </a:txBody>
                  <a:tcPr>
                    <a:solidFill>
                      <a:srgbClr val="CCBC77">
                        <a:alpha val="6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CCBC77">
                        <a:alpha val="6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59424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701407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 2013 - 2022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 2013 - 2022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154</TotalTime>
  <Words>93</Words>
  <Application>Microsoft Macintosh PowerPoint</Application>
  <PresentationFormat>Widescreen</PresentationFormat>
  <Paragraphs>18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 2013 - 2022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Kellyanne Brady</dc:creator>
  <cp:lastModifiedBy>Kellyanne Brady</cp:lastModifiedBy>
  <cp:revision>6</cp:revision>
  <cp:lastPrinted>2023-11-15T02:29:20Z</cp:lastPrinted>
  <dcterms:created xsi:type="dcterms:W3CDTF">2023-10-18T18:06:01Z</dcterms:created>
  <dcterms:modified xsi:type="dcterms:W3CDTF">2024-09-13T16:55:36Z</dcterms:modified>
</cp:coreProperties>
</file>